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8" r:id="rId4"/>
    <p:sldMasterId id="2147483659"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wikipedia.org/wiki/Department_of_Commerce" TargetMode="External"/><Relationship Id="rId3" Type="http://schemas.openxmlformats.org/officeDocument/2006/relationships/hyperlink" Target="http://en.wikipedia.org/wiki/National_Institute_of_Standards_and_Technology"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6d84a29a70_0_3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d84a29a70_0_3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6d84a29a70_0_3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6d84a29a70_0_1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6d84a29a70_0_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understand that it can be difficult to get answers to your questions. We recommend the following methods for contacting the teaching staff: Any questions related to the lectures or assignments can be asked in the Canvas discussion forum. This forum will be monitored by the teacher and teaching assistants. You may also e-mail us directly. However, we recommend posting questions to the forum to help other students who may be having similar issues.</a:t>
            </a:r>
            <a:endParaRPr/>
          </a:p>
          <a:p>
            <a:pPr indent="0" lvl="0" marL="0" rtl="0" algn="l">
              <a:spcBef>
                <a:spcPts val="0"/>
              </a:spcBef>
              <a:spcAft>
                <a:spcPts val="0"/>
              </a:spcAft>
              <a:buNone/>
            </a:pPr>
            <a:r>
              <a:rPr lang="sv-SE"/>
              <a:t>Private or otherwise sensitive questions may be sent directly to Greg Gay (course responsible). Course feedback can be presented to the student representatives, who will pass it on to the teachers and teaching assistants. If you have any issues that are time-sensitive or private, you may contact us directly. (last two) We welcome course feedback, and are happy to adjust the course to correct issues affecting a majority of the students.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6d84a29a70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d84a29a7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off</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6d84a29a70_0_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d84a29a70_0_3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g6d84a29a70_0_3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6d84a29a70_0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d84a29a70_0_3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g6d84a29a70_0_3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6d84a29a70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d84a29a70_0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off</a:t>
            </a:r>
            <a:endParaRPr>
              <a:solidFill>
                <a:schemeClr val="dk1"/>
              </a:solidFill>
            </a:endParaRPr>
          </a:p>
          <a:p>
            <a:pPr indent="0" lvl="0" marL="0" rtl="0" algn="l">
              <a:spcBef>
                <a:spcPts val="0"/>
              </a:spcBef>
              <a:spcAft>
                <a:spcPts val="0"/>
              </a:spcAft>
              <a:buNone/>
            </a:pPr>
            <a:r>
              <a:rPr lang="sv-SE"/>
              <a:t>Quality will differ quite a bit from the rest of the class - fairly high level, why we care about this, how we assess it, some general tactics for ensuring that this form of quality is met. </a:t>
            </a:r>
            <a:endParaRPr/>
          </a:p>
          <a:p>
            <a:pPr indent="0" lvl="0" marL="0" rtl="0" algn="l">
              <a:spcBef>
                <a:spcPts val="0"/>
              </a:spcBef>
              <a:spcAft>
                <a:spcPts val="0"/>
              </a:spcAft>
              <a:buNone/>
            </a:pPr>
            <a:r>
              <a:rPr lang="sv-SE"/>
              <a:t>Then, we dive into the process of testing, the phases of testing, and specific testing techniques (go over)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ba78a40b1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ba78a40b1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has changed? honestly, not a lot. Class seemed to work pretty well last time, so we’ve made some minor adjustments and updates, but should hopefully </a:t>
            </a:r>
            <a:r>
              <a:rPr lang="sv-SE"/>
              <a:t>work</a:t>
            </a:r>
            <a:r>
              <a:rPr lang="sv-SE"/>
              <a:t> well again this time. Biggest changes are to the assignments, especially the first, where we have reworked some of the problems</a:t>
            </a:r>
            <a:endParaRPr/>
          </a:p>
        </p:txBody>
      </p:sp>
      <p:sp>
        <p:nvSpPr>
          <p:cNvPr id="198" name="Google Shape;198;gaba78a40b1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6d84a29a70_0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d84a29a70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There is no mandatory course literature. </a:t>
            </a:r>
            <a:r>
              <a:rPr lang="sv-SE"/>
              <a:t>We </a:t>
            </a:r>
            <a:r>
              <a:rPr lang="sv-SE"/>
              <a:t>recommend</a:t>
            </a:r>
            <a:r>
              <a:rPr lang="sv-SE"/>
              <a:t> two optional </a:t>
            </a:r>
            <a:r>
              <a:rPr lang="sv-SE"/>
              <a:t>text books: First is Mauro Pezze, Michal Young. Software Testing and Analysis: Process, Principles, and Techniques. Students can request a free copy of the textbook. </a:t>
            </a:r>
            <a:r>
              <a:rPr lang="sv-SE"/>
              <a:t>Second is Effective Software Testing: A Developer’s Guide by Maricio Aniche.  </a:t>
            </a:r>
            <a:r>
              <a:rPr lang="sv-SE"/>
              <a:t>Both books provide additional material on some of the course topics and cover additional topics that we do not have time to get to in the course. Neither are required, but both will enhance your understanding of the subject. In particular, we recommend getting the first book, as it is free (and a good book on the theory behind software testing, even if a bit outdated on the tech). The second is relatively inexpensive and provides a more modern view of some of the topics than the first book.  Additional optional readings will be provided for individual topics.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6d84a29a70_0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6d84a29a70_0_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 - the main language for examples will be Java, and we will be using JUnit - don’t need to know JUnit already</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6d84a29a70_0_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d84a29a70_0_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a:t>
            </a:r>
            <a:r>
              <a:rPr lang="sv-SE">
                <a:solidFill>
                  <a:schemeClr val="dk1"/>
                </a:solidFill>
              </a:rPr>
              <a:t>Most of the time, we’re in normal class mode. I will stand up here and drone at you, then toss in a joke to keep you awake. This is twice a week - </a:t>
            </a:r>
            <a:r>
              <a:rPr lang="sv-SE"/>
              <a:t>on Tuesday, then Wednesday. Check canvas for the room, as the Wednesday lectures shift between classrooms. Attendance in the lecture is highly recommended, but not mandatory. Note that any material covered in lectures can be referred to in the project and exam (i.e., not just material written in the slides).</a:t>
            </a:r>
            <a:endParaRPr/>
          </a:p>
          <a:p>
            <a:pPr indent="0" lvl="0" marL="0" rtl="0" algn="l">
              <a:spcBef>
                <a:spcPts val="0"/>
              </a:spcBef>
              <a:spcAft>
                <a:spcPts val="0"/>
              </a:spcAft>
              <a:buNone/>
            </a:pPr>
            <a:r>
              <a:rPr lang="sv-SE"/>
              <a:t>- </a:t>
            </a:r>
            <a:r>
              <a:rPr lang="sv-SE">
                <a:solidFill>
                  <a:schemeClr val="dk1"/>
                </a:solidFill>
              </a:rPr>
              <a:t>Then, because it’s boring to just listen to me talk. For me too. We’ll do </a:t>
            </a:r>
            <a:r>
              <a:rPr lang="sv-SE"/>
              <a:t>weekly exercise sessions</a:t>
            </a:r>
            <a:r>
              <a:rPr lang="sv-SE">
                <a:solidFill>
                  <a:schemeClr val="dk1"/>
                </a:solidFill>
              </a:rPr>
              <a:t>. We’ll work through larger problems</a:t>
            </a:r>
            <a:r>
              <a:rPr lang="sv-SE"/>
              <a:t>, try to put some of the ideas from class into practice</a:t>
            </a:r>
            <a:r>
              <a:rPr lang="sv-SE">
                <a:solidFill>
                  <a:schemeClr val="dk1"/>
                </a:solidFill>
              </a:rPr>
              <a:t>. Get more examples</a:t>
            </a:r>
            <a:r>
              <a:rPr lang="sv-SE"/>
              <a:t> to work through. We will also do small exercises during a lot of the individual class sessions. When we do these, I expect you to give them a try and volunteer answers - I’ll wait here awkwardly until you do. Anyways, Exercise sessions are also a time to get help on homework. I will be there, as will the TAs. I’ll give some introduction at the start and some explanation, then you can work on the exercise and ask questions. We can do breakout rooms with groups or just work through things as a class. This is a combination office hour and bonus explanation/problem session. </a:t>
            </a:r>
            <a:r>
              <a:rPr lang="sv-SE">
                <a:solidFill>
                  <a:srgbClr val="231F20"/>
                </a:solidFill>
                <a:highlight>
                  <a:srgbClr val="FFFFFF"/>
                </a:highlight>
                <a:latin typeface="Arial"/>
                <a:ea typeface="Arial"/>
                <a:cs typeface="Arial"/>
                <a:sym typeface="Arial"/>
              </a:rPr>
              <a:t>Attendance in supervision sessions is, again, highly recommended but not mandatory. </a:t>
            </a:r>
            <a:endParaRPr>
              <a:solidFill>
                <a:schemeClr val="dk1"/>
              </a:solidFill>
            </a:endParaRPr>
          </a:p>
          <a:p>
            <a:pPr indent="0" lvl="0" marL="0" rtl="0" algn="l">
              <a:spcBef>
                <a:spcPts val="0"/>
              </a:spcBef>
              <a:spcAft>
                <a:spcPts val="0"/>
              </a:spcAft>
              <a:buNone/>
            </a:pPr>
            <a:r>
              <a:rPr lang="sv-SE"/>
              <a:t>- Then there will be Assignments</a:t>
            </a:r>
            <a:r>
              <a:rPr lang="sv-SE">
                <a:solidFill>
                  <a:schemeClr val="dk1"/>
                </a:solidFill>
              </a:rPr>
              <a:t>. Work in groups </a:t>
            </a:r>
            <a:r>
              <a:rPr lang="sv-SE"/>
              <a:t>of three </a:t>
            </a:r>
            <a:r>
              <a:rPr lang="sv-SE">
                <a:solidFill>
                  <a:schemeClr val="dk1"/>
                </a:solidFill>
              </a:rPr>
              <a:t>on </a:t>
            </a:r>
            <a:r>
              <a:rPr lang="sv-SE"/>
              <a:t>problem sets</a:t>
            </a:r>
            <a:r>
              <a:rPr lang="sv-SE">
                <a:solidFill>
                  <a:schemeClr val="dk1"/>
                </a:solidFill>
              </a:rPr>
              <a:t>. </a:t>
            </a:r>
            <a:r>
              <a:rPr lang="sv-SE"/>
              <a:t>Another step up in complexity from the exercise sessions. Think of this as theory in lectures, to hands-on problems in exercises, to practice in assignments.</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6d84a29a7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 name="Google Shape;82;g6d84a29a7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Go to menti.com and use the code, then just give an opinion if you have one.</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83" name="Google Shape;83;g6d84a29a7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6d84a29a70_0_3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6d84a29a70_0_3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g6d84a29a70_0_3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6d84a29a70_0_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6d84a29a70_0_3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course is examined by an individual written exam carried out in an examination hall at the end of course and written assignments normally carried out in groups of three students. The assignments part is examined on the basis of solutions to compulsory problems handed in during the course and on the basis of individual contribution to the group work. There will be four group written assignments.  Each assignment is equally weighted.  Specific requirements for the assignments will be provided on Canvas.</a:t>
            </a:r>
            <a:r>
              <a:rPr lang="sv-SE">
                <a:solidFill>
                  <a:srgbClr val="231F20"/>
                </a:solidFill>
                <a:highlight>
                  <a:srgbClr val="FFFFFF"/>
                </a:highlight>
                <a:latin typeface="Arial"/>
                <a:ea typeface="Arial"/>
                <a:cs typeface="Arial"/>
                <a:sym typeface="Arial"/>
              </a:rPr>
              <a:t>The final grade for the assignment part of the course (3 credits) will be an average of the grade for each of the three assignments.  If the average grade across the assignments is passing, the students will receive a passing grade for the assignment part of the course.  Failing one of three assignments does not necessarily mean there will be a failing grade for the assignments part of the course.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2" name="Google Shape;242;g6d84a29a70_0_3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6d84a29a70_0_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6d84a29a70_0_3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Students are required to complete written self- and peer-assessment forms during the course which will be part of the assessment of the student's individual contribution to the project.  The instructor may adjust the individual grades of a student depending on this evaluation. </a:t>
            </a:r>
            <a:r>
              <a:rPr lang="sv-SE">
                <a:solidFill>
                  <a:srgbClr val="231F20"/>
                </a:solidFill>
                <a:highlight>
                  <a:srgbClr val="FFFFFF"/>
                </a:highlight>
                <a:latin typeface="Arial"/>
                <a:ea typeface="Arial"/>
                <a:cs typeface="Arial"/>
                <a:sym typeface="Arial"/>
              </a:rPr>
              <a:t>Note that although the grade is given for a group assignment, this grade is then assigned individually to students, and may be adjusted depending on the peer evaluation form.  Thus, not all students in the same group are guaranteed to get the same grade.  Such situations are rare.</a:t>
            </a:r>
            <a:endParaRPr>
              <a:solidFill>
                <a:srgbClr val="231F20"/>
              </a:solidFill>
              <a:highlight>
                <a:srgbClr val="FFFFFF"/>
              </a:highlight>
              <a:latin typeface="Arial"/>
              <a:ea typeface="Arial"/>
              <a:cs typeface="Arial"/>
              <a:sym typeface="Arial"/>
            </a:endParaRPr>
          </a:p>
          <a:p>
            <a:pPr indent="0" lvl="0" marL="0" rtl="0" algn="l">
              <a:spcBef>
                <a:spcPts val="0"/>
              </a:spcBef>
              <a:spcAft>
                <a:spcPts val="0"/>
              </a:spcAft>
              <a:buNone/>
            </a:pPr>
            <a:r>
              <a:rPr lang="sv-SE">
                <a:solidFill>
                  <a:srgbClr val="231F20"/>
                </a:solidFill>
                <a:highlight>
                  <a:srgbClr val="FFFFFF"/>
                </a:highlight>
                <a:latin typeface="Arial"/>
                <a:ea typeface="Arial"/>
                <a:cs typeface="Arial"/>
                <a:sym typeface="Arial"/>
              </a:rPr>
              <a:t>(4)If the final average grade of all assignments is a failing grade, </a:t>
            </a:r>
            <a:r>
              <a:rPr b="1" lang="sv-SE">
                <a:solidFill>
                  <a:srgbClr val="231F20"/>
                </a:solidFill>
                <a:highlight>
                  <a:srgbClr val="FFFFFF"/>
                </a:highlight>
                <a:latin typeface="Arial"/>
                <a:ea typeface="Arial"/>
                <a:cs typeface="Arial"/>
                <a:sym typeface="Arial"/>
              </a:rPr>
              <a:t>all</a:t>
            </a:r>
            <a:r>
              <a:rPr lang="sv-SE">
                <a:solidFill>
                  <a:srgbClr val="231F20"/>
                </a:solidFill>
                <a:highlight>
                  <a:srgbClr val="FFFFFF"/>
                </a:highlight>
                <a:latin typeface="Arial"/>
                <a:ea typeface="Arial"/>
                <a:cs typeface="Arial"/>
                <a:sym typeface="Arial"/>
              </a:rPr>
              <a:t> three assignments must redone and resubmitted with a new case.  The redone assignments are handed in again at a date after course completion.  A new case will be provided.  Redone assignments can be done in groups or individually.</a:t>
            </a:r>
            <a:endParaRPr>
              <a:solidFill>
                <a:srgbClr val="231F20"/>
              </a:solidFill>
              <a:highlight>
                <a:srgbClr val="FFFFFF"/>
              </a:highlight>
              <a:latin typeface="Arial"/>
              <a:ea typeface="Arial"/>
              <a:cs typeface="Arial"/>
              <a:sym typeface="Arial"/>
            </a:endParaRPr>
          </a:p>
        </p:txBody>
      </p:sp>
      <p:sp>
        <p:nvSpPr>
          <p:cNvPr id="250" name="Google Shape;250;g6d84a29a70_0_3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6d84a29a70_0_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6d84a29a70_0_3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grading scale is the same for both assignments and the exam. Fail, then 3-5. Both </a:t>
            </a:r>
            <a:r>
              <a:rPr lang="sv-SE">
                <a:solidFill>
                  <a:srgbClr val="231F20"/>
                </a:solidFill>
                <a:highlight>
                  <a:srgbClr val="FFFFFF"/>
                </a:highlight>
                <a:latin typeface="Arial"/>
                <a:ea typeface="Arial"/>
                <a:cs typeface="Arial"/>
                <a:sym typeface="Arial"/>
              </a:rPr>
              <a:t>written assignments and the final exam will be graded on a numeric scale, converted to a final grade .  The final percentage grade for the assignments and exams will be converted as follows (table 1). Then, your final course grade can be found from this table (go over)</a:t>
            </a:r>
            <a:endParaRPr/>
          </a:p>
        </p:txBody>
      </p:sp>
      <p:sp>
        <p:nvSpPr>
          <p:cNvPr id="258" name="Google Shape;258;g6d84a29a70_0_3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6d84a29a70_0_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6d84a29a70_0_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project - </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We’re not trying to make things arbitrairly hard to justify teamworks, but good engineering is hard - it takes time adn work</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planning/scheduling is essential. most issues come from people starting too late and trying to cram. That doesn’t work here. Especially given the need for teamwork. Working together takes planning. </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You can’t slack off - we do use peer evaluations in grading, and if you don’t take part, you won’t get the grade.</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Team leader (read)</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ba78a40b1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aba78a40b1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(integrity) The homework and programs you submit for this class must be entirely your own. If this policy is not absolutely clear, then please contact me. Any other collaboration of any type on any assignment is not permitted. It is also your responsibility to protect your work from unauthorized access. Any violation of this policy will result - at minimum - in a failing grade on the assignment. Further infractions will result in a failing grade in the course and further disciplinary action. More information on plagiarism will be provided on the Canvas page. We recommend referring to this material for more information. </a:t>
            </a:r>
            <a:endParaRPr sz="1100">
              <a:latin typeface="Arial"/>
              <a:ea typeface="Arial"/>
              <a:cs typeface="Arial"/>
              <a:sym typeface="Arial"/>
            </a:endParaRPr>
          </a:p>
          <a:p>
            <a:pPr indent="0" lvl="0" marL="0" rtl="0" algn="l">
              <a:spcBef>
                <a:spcPts val="0"/>
              </a:spcBef>
              <a:spcAft>
                <a:spcPts val="0"/>
              </a:spcAft>
              <a:buNone/>
            </a:pPr>
            <a:r>
              <a:rPr lang="sv-SE"/>
              <a:t>Generative AI: Generative AI tools (e.g., ChatGPT, Mistral, DALL-E) may be used to support your learning (e.g., to help you understand concepts or brainstorm). However, all code, text, or other material you submit in assignments must be your own original work. </a:t>
            </a:r>
            <a:endParaRPr/>
          </a:p>
          <a:p>
            <a:pPr indent="0" lvl="0" marL="0" rtl="0" algn="l">
              <a:spcBef>
                <a:spcPts val="0"/>
              </a:spcBef>
              <a:spcAft>
                <a:spcPts val="0"/>
              </a:spcAft>
              <a:buNone/>
            </a:pPr>
            <a:r>
              <a:rPr lang="sv-SE"/>
              <a:t>You may not submit generated test cases or scenarios as your own. You must create your own test cases or scenarios in assignments. You may use ChatGPT to improve your grammar (i.e., in a form similar to tools like Grammarly), but you must write all text yourself initially.  You may use Generative AI to generate plots or images, based on data that you gathered or provided yourself.  If you plan to use Generative AI in an assignment: Ask the teacher first! Disclose in the assignment which tools you used and how you used them. Bear in mind that the answers provided by Generative AI tools may not be correct. Perform your own evaluation of the output of these tools. We reserve the right to use AI detection tools to check assignments for plagiarism.</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ba78a40b1_0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ba78a40b1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t>(climate) </a:t>
            </a:r>
            <a:r>
              <a:rPr lang="sv-SE" sz="1100">
                <a:latin typeface="Arial"/>
                <a:ea typeface="Arial"/>
                <a:cs typeface="Arial"/>
                <a:sym typeface="Arial"/>
              </a:rPr>
              <a:t>All students are expected to behave as scholars at a leading institute of technology. This includes arriving on time, not talking during lecture (unless addressing the instructor), and not causing disruption in the classroom chat - only use it to ask or answer questions. Disruptive students will be warned and potentially dismissed from lectures.</a:t>
            </a:r>
            <a:endParaRPr/>
          </a:p>
          <a:p>
            <a:pPr indent="0" lvl="0" marL="0" rtl="0" algn="l">
              <a:lnSpc>
                <a:spcPct val="115000"/>
              </a:lnSpc>
              <a:spcBef>
                <a:spcPts val="0"/>
              </a:spcBef>
              <a:spcAft>
                <a:spcPts val="0"/>
              </a:spcAft>
              <a:buClr>
                <a:schemeClr val="dk1"/>
              </a:buClr>
              <a:buSzPts val="1100"/>
              <a:buFont typeface="Arial"/>
              <a:buNone/>
            </a:pPr>
            <a:r>
              <a:rPr lang="sv-SE"/>
              <a:t>(diversity) </a:t>
            </a:r>
            <a:r>
              <a:rPr lang="sv-SE"/>
              <a:t>Someday you will graduate, and in the real world, you will have to work with a wide variety of people. Now is the time to abandon preconceived prejudices about others. Students in this class are expected to respectfully work with all other students, regardless of gender, race, sexuality, religion, or any other criteria. There is a zero-tolerance policy for any student that discriminates against other students for any reason.</a:t>
            </a:r>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(needs) </a:t>
            </a:r>
            <a:r>
              <a:rPr lang="sv-SE" sz="1100">
                <a:latin typeface="Arial"/>
                <a:ea typeface="Arial"/>
                <a:cs typeface="Arial"/>
                <a:sym typeface="Arial"/>
              </a:rPr>
              <a:t>It is university policy to provide, on a flexible and individual basis, reasonable accommodations to students that have disabilities that may affect their ability to participate in course activities or to meet course requirements. Students with disabilities are encouraged to contact their instructor early in the semester to discuss their individual needs for accommodations.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6d84a29a70_0_4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6d84a29a70_0_4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289" name="Google Shape;289;g6d84a29a70_0_4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6d84a29a70_0_4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6d84a29a70_0_4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let’s see what you wrote and talk a little about it (go to mentimeter and look over answers)</a:t>
            </a:r>
            <a:endParaRPr/>
          </a:p>
        </p:txBody>
      </p:sp>
      <p:sp>
        <p:nvSpPr>
          <p:cNvPr id="296" name="Google Shape;296;g6d84a29a70_0_4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6d84a29a70_0_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6d84a29a70_0_4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 these)</a:t>
            </a:r>
            <a:endParaRPr/>
          </a:p>
          <a:p>
            <a:pPr indent="0" lvl="0" marL="0" rtl="0" algn="l">
              <a:spcBef>
                <a:spcPts val="0"/>
              </a:spcBef>
              <a:spcAft>
                <a:spcPts val="0"/>
              </a:spcAft>
              <a:buNone/>
            </a:pPr>
            <a:r>
              <a:rPr lang="sv-SE"/>
              <a:t>1 - how do you know there aren’t any we haven’t discovered?</a:t>
            </a:r>
            <a:endParaRPr/>
          </a:p>
          <a:p>
            <a:pPr indent="0" lvl="0" marL="0" rtl="0" algn="l">
              <a:spcBef>
                <a:spcPts val="0"/>
              </a:spcBef>
              <a:spcAft>
                <a:spcPts val="0"/>
              </a:spcAft>
              <a:buNone/>
            </a:pPr>
            <a:r>
              <a:rPr lang="sv-SE"/>
              <a:t>2- How do we know we’re done?</a:t>
            </a:r>
            <a:endParaRPr/>
          </a:p>
          <a:p>
            <a:pPr indent="0" lvl="0" marL="0" rtl="0" algn="l">
              <a:spcBef>
                <a:spcPts val="0"/>
              </a:spcBef>
              <a:spcAft>
                <a:spcPts val="0"/>
              </a:spcAft>
              <a:buNone/>
            </a:pPr>
            <a:r>
              <a:rPr lang="sv-SE"/>
              <a:t>3 - What does that mean? What is quality to you? When is it high?</a:t>
            </a:r>
            <a:endParaRPr/>
          </a:p>
          <a:p>
            <a:pPr indent="0" lvl="0" marL="0" rtl="0" algn="l">
              <a:spcBef>
                <a:spcPts val="0"/>
              </a:spcBef>
              <a:spcAft>
                <a:spcPts val="0"/>
              </a:spcAft>
              <a:buNone/>
            </a:pPr>
            <a:r>
              <a:rPr lang="sv-SE"/>
              <a:t>We are inching there with the last one, but that’s a loaded question too.</a:t>
            </a:r>
            <a:endParaRPr/>
          </a:p>
        </p:txBody>
      </p:sp>
      <p:sp>
        <p:nvSpPr>
          <p:cNvPr id="303" name="Google Shape;303;g6d84a29a70_0_4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6d84a29a70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d84a29a70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solidFill>
                  <a:srgbClr val="222222"/>
                </a:solidFill>
                <a:highlight>
                  <a:srgbClr val="FFFFFF"/>
                </a:highlight>
              </a:rPr>
              <a:t>Chrome</a:t>
            </a:r>
            <a:r>
              <a:rPr lang="sv-SE">
                <a:solidFill>
                  <a:srgbClr val="222222"/>
                </a:solidFill>
                <a:highlight>
                  <a:srgbClr val="FFFFFF"/>
                </a:highlight>
              </a:rPr>
              <a:t>, of course, is software. Excel or Word  is software. No one disputes that. If I ask you about software, you’d mention something like this - a web app, a video game, a word processor. That’s not all that is software though - Our society is built on software. It powers our homes, it manages our private information, it controls our cars, it automates our factories and it even regulates our bodies. Ford is one of the largest software makers in the country. It is incredibly important that we construct good software. We need robust, operational systems, especially given growing demand for features, limited development budgets and strict time constraints.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256bab3a0c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256bab3a0c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There are a lot of questions buried in this question. What does quality mean? How do we measure quality? What is “enough” quality? How do we assess quality at a single point in time and over time?</a:t>
            </a:r>
            <a:endParaRPr/>
          </a:p>
          <a:p>
            <a:pPr indent="0" lvl="0" marL="0" rtl="0" algn="l">
              <a:spcBef>
                <a:spcPts val="0"/>
              </a:spcBef>
              <a:spcAft>
                <a:spcPts val="0"/>
              </a:spcAft>
              <a:buNone/>
            </a:pPr>
            <a:r>
              <a:t/>
            </a:r>
            <a:endParaRPr/>
          </a:p>
        </p:txBody>
      </p:sp>
      <p:sp>
        <p:nvSpPr>
          <p:cNvPr id="311" name="Google Shape;311;g3256bab3a0c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6d84a29a70_0_4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6d84a29a70_0_4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all want high-quality software, we all agree that quality is necessary. However, we don’t all agree on what quality means. Ask ten people, and they may describe ten things. Why? (3) what a system does and how it does it. </a:t>
            </a:r>
            <a:r>
              <a:rPr lang="sv-SE" sz="1100">
                <a:solidFill>
                  <a:srgbClr val="000000"/>
                </a:solidFill>
                <a:latin typeface="Arial"/>
                <a:ea typeface="Arial"/>
                <a:cs typeface="Arial"/>
                <a:sym typeface="Arial"/>
              </a:rPr>
              <a:t>what a system does is only part of the story and that how the system provides its services often has a huge impact on the perceptions that stakeholders have of it. (rest) </a:t>
            </a:r>
            <a:endParaRPr/>
          </a:p>
          <a:p>
            <a:pPr indent="0" lvl="0" marL="0" rtl="0" algn="l">
              <a:spcBef>
                <a:spcPts val="0"/>
              </a:spcBef>
              <a:spcAft>
                <a:spcPts val="0"/>
              </a:spcAft>
              <a:buNone/>
            </a:pPr>
            <a:r>
              <a:t/>
            </a:r>
            <a:endParaRPr/>
          </a:p>
        </p:txBody>
      </p:sp>
      <p:sp>
        <p:nvSpPr>
          <p:cNvPr id="319" name="Google Shape;319;g6d84a29a70_0_4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6d84a29a70_0_4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6d84a29a70_0_4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 describe desired properties of the system under development.  Developers must prioritize quality attributes and design a system that meets chosen thresholds.</a:t>
            </a:r>
            <a:endParaRPr/>
          </a:p>
          <a:p>
            <a:pPr indent="0" lvl="0" marL="0" rtl="0" algn="l">
              <a:spcBef>
                <a:spcPts val="0"/>
              </a:spcBef>
              <a:spcAft>
                <a:spcPts val="0"/>
              </a:spcAft>
              <a:buNone/>
            </a:pPr>
            <a:r>
              <a:rPr lang="sv-SE"/>
              <a:t>Most relevant for this course: dependability. Ability of the system to consistently offer correct functionality, even under unforeseen or unsafe conditions.</a:t>
            </a:r>
            <a:endParaRPr/>
          </a:p>
        </p:txBody>
      </p:sp>
      <p:sp>
        <p:nvSpPr>
          <p:cNvPr id="327" name="Google Shape;327;g6d84a29a70_0_4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6d84a29a70_0_4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6d84a29a70_0_4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are other ways we assess quality</a:t>
            </a:r>
            <a:endParaRPr/>
          </a:p>
          <a:p>
            <a:pPr indent="0" lvl="0" marL="0" rtl="0" algn="l">
              <a:spcBef>
                <a:spcPts val="0"/>
              </a:spcBef>
              <a:spcAft>
                <a:spcPts val="0"/>
              </a:spcAft>
              <a:buNone/>
            </a:pPr>
            <a:r>
              <a:rPr lang="sv-SE"/>
              <a:t>- (2) How components are structured and communicate influences performance. One of your biggest bottlenecks is often in communication between subsystems, especially over a network. So, performance can often be improved by localizing critical operations into fewer, but larger, components. Install more of your system locally, rather than on a remote server, so that computation doesn’t depend on network latency. Consider how to execute components of the system in parallel, for more efficiency.</a:t>
            </a:r>
            <a:endParaRPr/>
          </a:p>
          <a:p>
            <a:pPr indent="0" lvl="0" marL="0" rtl="0" algn="l">
              <a:spcBef>
                <a:spcPts val="0"/>
              </a:spcBef>
              <a:spcAft>
                <a:spcPts val="0"/>
              </a:spcAft>
              <a:buNone/>
            </a:pPr>
            <a:r>
              <a:rPr lang="sv-SE"/>
              <a:t>- (4) If security is a concern, you might want to layer the architecture, with the critical components protected in innermost layers , with a high level of security validation applied to the higher layers. Architect the system to trap attackers with multiple layers of gates between them and critical assets.</a:t>
            </a:r>
            <a:endParaRPr/>
          </a:p>
          <a:p>
            <a:pPr indent="0" lvl="0" marL="0" rtl="0" algn="l">
              <a:spcBef>
                <a:spcPts val="0"/>
              </a:spcBef>
              <a:spcAft>
                <a:spcPts val="0"/>
              </a:spcAft>
              <a:buNone/>
            </a:pPr>
            <a:r>
              <a:rPr lang="sv-SE"/>
              <a:t>- (5)</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6d84a29a70_0_4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6d84a29a70_0_4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(2) If availability is a critical requirement, the architecture should be designed with redundancy in mind - always make it possible to replace components in case of trouble and update components without stopping the system. This is called a “fault-tolerant” system. You’ll see terms like triple reudndancy, where things like spacecraft systems will have three copies of software or hardware running at once, and makre sure they agree, or ensure that there is always a backup if something goes wrong.</a:t>
            </a:r>
            <a:endParaRPr/>
          </a:p>
          <a:p>
            <a:pPr indent="0" lvl="0" marL="0" rtl="0" algn="l">
              <a:spcBef>
                <a:spcPts val="0"/>
              </a:spcBef>
              <a:spcAft>
                <a:spcPts val="0"/>
              </a:spcAft>
              <a:buNone/>
            </a:pPr>
            <a:r>
              <a:rPr lang="sv-SE"/>
              <a:t>- (4) If you want a high degree of maintainability, you need a larger number of small, self-contained components. That’s the idea of high cohesion and low coupling. Keep related functions together, and as independent as possible - separate data from consumers, avoid shared data structures - then you can more easily fix bugs and add features to these little independent subsystems.</a:t>
            </a:r>
            <a:endParaRPr/>
          </a:p>
          <a:p>
            <a:pPr indent="0" lvl="0" marL="0" rtl="0" algn="l">
              <a:spcBef>
                <a:spcPts val="0"/>
              </a:spcBef>
              <a:spcAft>
                <a:spcPts val="0"/>
              </a:spcAft>
              <a:buNone/>
            </a:pPr>
            <a:r>
              <a:rPr lang="sv-SE"/>
              <a:t>- (6) a well-designed system  is able to amplify a failure - ensuring that you notice problems, rather than getting subtlely wrong answers or missing issues until it is too late. For instance, the system design can determine what information is visible for inspection when testing, and a system could be designed to surface information to a special testing interface designed to provide data that would not otherwise be visible to the world.</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6d84a29a70_0_4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6d84a29a70_0_4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(2) This is not useful in isolation, but is defined by context - by identifying with whom, what, and under what circumstances the system is supposed to communicate and work with .The idea here, however, is that the architecture is designed to provide the right data and functionality to external sources in a controlled manner.</a:t>
            </a:r>
            <a:endParaRPr/>
          </a:p>
          <a:p>
            <a:pPr indent="0" lvl="0" marL="0" rtl="0" algn="l">
              <a:spcBef>
                <a:spcPts val="0"/>
              </a:spcBef>
              <a:spcAft>
                <a:spcPts val="0"/>
              </a:spcAft>
              <a:buNone/>
            </a:pPr>
            <a:r>
              <a:rPr lang="sv-SE"/>
              <a:t>(4-5) Naturally, this most centrally relates to user interfaces, but impacts the entire architecture and how users work with it.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6d84a29a70_0_5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6d84a29a70_0_5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6d84a29a70_0_5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6d84a29a70_0_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6d84a29a70_0_5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Now, unfortuantely, emphasizing one of these qualities tends to lessen another quality. They conflict with each other. It is hard to achieve multiple qualities at once. Using a small number of components in your architecuter improves performance because there are fewer communication overheads, but hurts maintainability, as it’s harder to add features or make changes to complex components.  Redundant data helps availability, but lessens security.- you need to protect all of that data equally, and that’s infinitely harder than protecting data in one place. Encryption increases security, but lowers performance, as you need to perform decryption operations.</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a:t>(last point), we’ll talk more about that over the next three classes</a:t>
            </a:r>
            <a:endParaRPr/>
          </a:p>
        </p:txBody>
      </p:sp>
      <p:sp>
        <p:nvSpPr>
          <p:cNvPr id="364" name="Google Shape;364;g6d84a29a70_0_5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6d84a29a70_0_1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6d84a29a70_0_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So, back to t</a:t>
            </a:r>
            <a:r>
              <a:rPr lang="sv-SE"/>
              <a:t>he question… </a:t>
            </a:r>
            <a:r>
              <a:rPr lang="sv-SE">
                <a:solidFill>
                  <a:schemeClr val="dk1"/>
                </a:solidFill>
              </a:rPr>
              <a:t>the </a:t>
            </a:r>
            <a:r>
              <a:rPr lang="sv-SE"/>
              <a:t>first crack we’ll take at an</a:t>
            </a:r>
            <a:r>
              <a:rPr lang="sv-SE">
                <a:solidFill>
                  <a:schemeClr val="dk1"/>
                </a:solidFill>
              </a:rPr>
              <a:t> answer - and you’ll see pretty soon why this is so complicated - is that (read).</a:t>
            </a:r>
            <a:endParaRPr/>
          </a:p>
          <a:p>
            <a:pPr indent="0" lvl="0" marL="0" rtl="0" algn="l">
              <a:spcBef>
                <a:spcPts val="0"/>
              </a:spcBef>
              <a:spcAft>
                <a:spcPts val="0"/>
              </a:spcAft>
              <a:buNone/>
            </a:pPr>
            <a:r>
              <a:rPr lang="sv-SE"/>
              <a:t>The primary process of d providing evidence of software quality is Verification and Validation.</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6d84a29a70_0_1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6d84a29a70_0_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sv-SE">
                <a:solidFill>
                  <a:schemeClr val="dk1"/>
                </a:solidFill>
              </a:rPr>
              <a:t>Verification and validation are two essential activities (read)</a:t>
            </a:r>
            <a:endParaRPr>
              <a:solidFill>
                <a:schemeClr val="dk1"/>
              </a:solidFill>
            </a:endParaRPr>
          </a:p>
          <a:p>
            <a:pPr indent="0" lvl="0" marL="0" rtl="0" algn="just">
              <a:lnSpc>
                <a:spcPct val="115000"/>
              </a:lnSpc>
              <a:spcBef>
                <a:spcPts val="0"/>
              </a:spcBef>
              <a:spcAft>
                <a:spcPts val="0"/>
              </a:spcAft>
              <a:buNone/>
            </a:pPr>
            <a:r>
              <a:rPr lang="sv-SE">
                <a:solidFill>
                  <a:schemeClr val="dk1"/>
                </a:solidFill>
              </a:rPr>
              <a:t>These sound similar, but they’re a little different. </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6d84a29a70_0_23: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6d84a29a70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Clr>
                <a:schemeClr val="dk1"/>
              </a:buClr>
              <a:buSzPts val="1100"/>
              <a:buFont typeface="Arial"/>
              <a:buNone/>
            </a:pPr>
            <a:r>
              <a:rPr lang="sv-SE">
                <a:solidFill>
                  <a:schemeClr val="dk1"/>
                </a:solidFill>
              </a:rPr>
              <a:t>If you screw up during design, development, or testing - if you release bad sof</a:t>
            </a:r>
            <a:r>
              <a:rPr lang="sv-SE"/>
              <a:t>tware...software bugs hurt your bottom line. They are expensive to fix, and only become more expensive the longer they remain active. The cost of fixing bugs, handling tech support, distributing the patched software, and addressing potential legal issues is not insignificant. In 2002, a study commissioned by the US </a:t>
            </a:r>
            <a:r>
              <a:rPr lang="sv-SE" u="sng">
                <a:solidFill>
                  <a:schemeClr val="hlink"/>
                </a:solidFill>
                <a:hlinkClick r:id="rId2"/>
              </a:rPr>
              <a:t>Department of Commerce</a:t>
            </a:r>
            <a:r>
              <a:rPr lang="sv-SE"/>
              <a:t>' </a:t>
            </a:r>
            <a:r>
              <a:rPr lang="sv-SE" u="sng">
                <a:solidFill>
                  <a:schemeClr val="hlink"/>
                </a:solidFill>
                <a:hlinkClick r:id="rId3"/>
              </a:rPr>
              <a:t>National Institute of Standards and Technology</a:t>
            </a:r>
            <a:r>
              <a:rPr lang="sv-SE"/>
              <a:t> concluded that "software bugs, or errors, are so prevalent and so detrimental that they cost the US economy an estimated $59 billion annually, or about 0.6 percent of the gross domestic product" The report estimated that minor improvements in software testing would relieve 1/3rd of that cost. By 2016, that had jumped to 1.1 trillion dollars due the incredible growth in the capabilities and importance of software. </a:t>
            </a:r>
            <a:endParaRPr sz="1000">
              <a:solidFill>
                <a:schemeClr val="dk1"/>
              </a:solidFill>
              <a:highlight>
                <a:srgbClr val="FFFFFF"/>
              </a:highligh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6d84a29a70_0_1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6d84a29a70_0_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sv-SE">
                <a:solidFill>
                  <a:schemeClr val="dk1"/>
                </a:solidFill>
              </a:rPr>
              <a:t>Barry Boehm - the guy who invented the term and what we think of as the practice of “software engineering” today - came up with the most succinct definitions of each.  (read)</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6d84a29a70_0_1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6d84a29a70_0_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Verification asks if (</a:t>
            </a:r>
            <a:r>
              <a:rPr lang="sv-SE"/>
              <a:t>1). (2)In other words, according to our expectations, does it do what we expect? </a:t>
            </a:r>
            <a:r>
              <a:rPr lang="sv-SE">
                <a:solidFill>
                  <a:schemeClr val="dk1"/>
                </a:solidFill>
              </a:rPr>
              <a:t>Usually, at the beginning of a project, we lay out a set of requirement specifications. We state the set of properties that define how the software’s functionality will work. What defines correct behavior? What equations are used? What properties must not be violated? Then, once we build the code, we want to go back and see if the code meets these properties. If it doesn’t, then the code is wrong - whether it crashes or not, it doesn’t do what it was supposed to do. So, verification is how we argue that the software meets its specification.</a:t>
            </a:r>
            <a:r>
              <a:rPr lang="sv-SE"/>
              <a:t> </a:t>
            </a:r>
            <a:r>
              <a:rPr lang="sv-SE">
                <a:solidFill>
                  <a:schemeClr val="dk1"/>
                </a:solidFill>
              </a:rPr>
              <a:t>It is an empirical activity - an experiment we can conduct.</a:t>
            </a:r>
            <a:r>
              <a:rPr lang="sv-SE"/>
              <a:t> We can perform trials, evaluate the software, and provide evidence for verification.</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aba78a40b1_0_1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aba78a40b1_0_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That said (2)</a:t>
            </a:r>
            <a:r>
              <a:rPr lang="sv-SE"/>
              <a:t> </a:t>
            </a:r>
            <a:r>
              <a:rPr lang="sv-SE">
                <a:solidFill>
                  <a:schemeClr val="dk1"/>
                </a:solidFill>
              </a:rPr>
              <a:t>verification is a check of consistency between </a:t>
            </a:r>
            <a:r>
              <a:rPr lang="sv-SE"/>
              <a:t>a description and its realization</a:t>
            </a:r>
            <a:r>
              <a:rPr lang="sv-SE">
                <a:solidFill>
                  <a:schemeClr val="dk1"/>
                </a:solidFill>
              </a:rPr>
              <a:t>. </a:t>
            </a:r>
            <a:r>
              <a:rPr lang="sv-SE"/>
              <a:t>(3). The code is a realization of the requirements, and we check that the code does what the requirements promised. However, veriication is an actibity we perform constantly throughout the development process, and can be between any realization or implementation and its specification. We also perform verification to make sure that (last four). Mostly, however, when we talk about this, we are talking about performing trials to see if the software we built does what the requirments promised it would do.</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abd9c8f485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abd9c8f485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(title) We can ask the rationalists - the philosophers - and the empiricists - the experimenters. The rationalist would say that (read), while the empiricists would suggest (read). These two sides lead to the two primary families of verification techniques - what we call static and dynamic verification. </a:t>
            </a:r>
            <a:endParaRPr/>
          </a:p>
        </p:txBody>
      </p:sp>
      <p:sp>
        <p:nvSpPr>
          <p:cNvPr id="407" name="Google Shape;407;g2abd9c8f485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6d84a29a70_0_1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6d84a29a70_0_1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Static verification is (</a:t>
            </a:r>
            <a:r>
              <a:rPr lang="sv-SE"/>
              <a:t>1</a:t>
            </a:r>
            <a:r>
              <a:rPr lang="sv-SE">
                <a:solidFill>
                  <a:schemeClr val="dk1"/>
                </a:solidFill>
              </a:rPr>
              <a:t>). So, it’s the process of inspecting the artifacts produced during development - the requirements, specifications, design documents, source code to find issues, to make formal arguments for correctness. This </a:t>
            </a:r>
            <a:r>
              <a:rPr lang="sv-SE"/>
              <a:t>analysis can be done by tools or people. </a:t>
            </a:r>
            <a:r>
              <a:rPr lang="sv-SE">
                <a:solidFill>
                  <a:schemeClr val="dk1"/>
                </a:solidFill>
              </a:rPr>
              <a:t>A couple common forms of static verification include</a:t>
            </a:r>
            <a:endParaRPr>
              <a:solidFill>
                <a:schemeClr val="dk1"/>
              </a:solidFill>
            </a:endParaRPr>
          </a:p>
          <a:p>
            <a:pPr indent="0" lvl="0" marL="0" rtl="0" algn="l">
              <a:spcBef>
                <a:spcPts val="0"/>
              </a:spcBef>
              <a:spcAft>
                <a:spcPts val="0"/>
              </a:spcAft>
              <a:buNone/>
            </a:pPr>
            <a:r>
              <a:rPr lang="sv-SE"/>
              <a:t>(2</a:t>
            </a:r>
            <a:r>
              <a:rPr lang="sv-SE">
                <a:solidFill>
                  <a:schemeClr val="dk1"/>
                </a:solidFill>
              </a:rPr>
              <a:t>), We will see some of that later in the </a:t>
            </a:r>
            <a:r>
              <a:rPr lang="sv-SE"/>
              <a:t>study period, where we will prove properties over models that represent the code. </a:t>
            </a:r>
            <a:r>
              <a:rPr lang="sv-SE">
                <a:solidFill>
                  <a:schemeClr val="dk1"/>
                </a:solidFill>
              </a:rPr>
              <a:t> </a:t>
            </a:r>
            <a:r>
              <a:rPr lang="sv-SE"/>
              <a:t>(3) </a:t>
            </a:r>
            <a:r>
              <a:rPr lang="sv-SE">
                <a:solidFill>
                  <a:schemeClr val="dk1"/>
                </a:solidFill>
              </a:rPr>
              <a:t>Static verification can be very effective, and more importantly, does not require working code to perform. </a:t>
            </a:r>
            <a:r>
              <a:rPr lang="sv-SE"/>
              <a:t>PArts of the code, or requirements, or models can be analyzed without running the system.</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6d84a29a70_0_1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6d84a29a70_0_1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Proofs, when possible, offer conclusive evidence of certain problems. Dynamic techniques are never conclusive. Second, </a:t>
            </a:r>
            <a:r>
              <a:rPr lang="sv-SE"/>
              <a:t>During execution, errors can hide other errors. Hard to trace a failure back to a single source.  Inspections not impacted by program interactions.</a:t>
            </a:r>
            <a:r>
              <a:rPr lang="sv-SE">
                <a:solidFill>
                  <a:schemeClr val="dk1"/>
                </a:solidFill>
              </a:rPr>
              <a:t> you can</a:t>
            </a:r>
            <a:r>
              <a:rPr lang="sv-SE"/>
              <a:t> analzye </a:t>
            </a:r>
            <a:r>
              <a:rPr lang="sv-SE">
                <a:solidFill>
                  <a:schemeClr val="dk1"/>
                </a:solidFill>
              </a:rPr>
              <a:t>pieces of the code in isolation and look for issues.</a:t>
            </a:r>
            <a:endParaRPr>
              <a:solidFill>
                <a:schemeClr val="dk1"/>
              </a:solidFill>
            </a:endParaRPr>
          </a:p>
          <a:p>
            <a:pPr indent="0" lvl="0" marL="0" rtl="0" algn="l">
              <a:spcBef>
                <a:spcPts val="0"/>
              </a:spcBef>
              <a:spcAft>
                <a:spcPts val="0"/>
              </a:spcAft>
              <a:buNone/>
            </a:pPr>
            <a:r>
              <a:rPr lang="sv-SE"/>
              <a:t>Incomplete systems can be inspected without additional costs. If a program is incomplete, and you need to run parts of it, special code is needed to run the part that is to be tested. Inspection can also assess subjectve quality attributes such as maintainability, portability, or usability.. </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6d84a29a70_0_2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6d84a29a70_0_2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Dynamic verification, on the other hand, involves the run</a:t>
            </a:r>
            <a:r>
              <a:rPr lang="sv-SE"/>
              <a:t>ning and observing</a:t>
            </a:r>
            <a:r>
              <a:rPr lang="sv-SE">
                <a:solidFill>
                  <a:schemeClr val="dk1"/>
                </a:solidFill>
              </a:rPr>
              <a:t> </a:t>
            </a:r>
            <a:r>
              <a:rPr lang="sv-SE"/>
              <a:t>the system</a:t>
            </a:r>
            <a:r>
              <a:rPr lang="sv-SE">
                <a:solidFill>
                  <a:schemeClr val="dk1"/>
                </a:solidFill>
              </a:rPr>
              <a:t>. Dynamic verification takes many forms, but the central one is testing. </a:t>
            </a:r>
            <a:r>
              <a:rPr lang="sv-SE"/>
              <a:t>Testing is the primary form of dynamic verification, and - by far - the most common means of determining whether software works correctly and obeys all constraints we set on it. </a:t>
            </a:r>
            <a:endParaRPr/>
          </a:p>
          <a:p>
            <a:pPr indent="0" lvl="0" marL="0" rtl="0" algn="l">
              <a:spcBef>
                <a:spcPts val="0"/>
              </a:spcBef>
              <a:spcAft>
                <a:spcPts val="0"/>
              </a:spcAft>
              <a:buNone/>
            </a:pPr>
            <a:r>
              <a:rPr lang="sv-SE"/>
              <a:t>Software testing is fundamentally an investigation where we provide stimuli to the system - some form of input - and we take the output and observations of the execution, then compare those observations to a set of expectations on what should be happening. We then issue a verdict - Pass if everything matched, fail if it did not. Testing will be our main focus, but we will touch some on other forms of verification in this course. Some other forms of dynamic verification include (go over fuzzing and taint analysis). </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6d84a29a70_0_2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6d84a29a70_0_2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Static verification is not good at discovering problems that arise from runtime interaction between different processes or objects, timing problems, or performance issues. Often, </a:t>
            </a:r>
            <a:r>
              <a:rPr lang="sv-SE">
                <a:solidFill>
                  <a:schemeClr val="dk1"/>
                </a:solidFill>
              </a:rPr>
              <a:t>you need to actually run the code to see those problems emerge. </a:t>
            </a:r>
            <a:endParaRPr>
              <a:solidFill>
                <a:schemeClr val="dk1"/>
              </a:solidFill>
            </a:endParaRPr>
          </a:p>
          <a:p>
            <a:pPr indent="0" lvl="0" marL="0" rtl="0" algn="l">
              <a:spcBef>
                <a:spcPts val="0"/>
              </a:spcBef>
              <a:spcAft>
                <a:spcPts val="0"/>
              </a:spcAft>
              <a:buNone/>
            </a:pPr>
            <a:r>
              <a:rPr lang="sv-SE"/>
              <a:t>More importantly, Dynamic verification is much cheaper than static verification and scales much better to larger and more complex systems. Proofs are only possible when we can check for all possible outcomes, limiting the types of analyses we can do or the types of systems we can inspect. Dynamic verification can always be used, on any system. This is why testing is king - why it is so common. However, it cannot prove that properties are met - cannot try all possible executions</a:t>
            </a:r>
            <a:r>
              <a:rPr lang="sv-SE">
                <a:solidFill>
                  <a:schemeClr val="dk1"/>
                </a:solidFill>
              </a:rPr>
              <a:t>. Static verification can be limited, but when it works, it </a:t>
            </a:r>
            <a:r>
              <a:rPr lang="sv-SE"/>
              <a:t>can be more </a:t>
            </a:r>
            <a:r>
              <a:rPr lang="sv-SE">
                <a:solidFill>
                  <a:schemeClr val="dk1"/>
                </a:solidFill>
              </a:rPr>
              <a:t>conclusive.</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abd9c8f485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abd9c8f485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 form of verification is perfect. We cannot prove that all programs are absolutely correct or or absolutely incorrect. There is an </a:t>
            </a:r>
            <a:r>
              <a:rPr lang="sv-SE"/>
              <a:t>inherent</a:t>
            </a:r>
            <a:r>
              <a:rPr lang="sv-SE"/>
              <a:t> trade-off between these techniques. </a:t>
            </a:r>
            <a:r>
              <a:rPr lang="sv-SE"/>
              <a:t>Inherently</a:t>
            </a:r>
            <a:r>
              <a:rPr lang="sv-SE"/>
              <a:t>, static analysis is an overapproximation, while dynamic analysis is an underapproximation.In this code, </a:t>
            </a:r>
            <a:r>
              <a:rPr lang="sv-SE"/>
              <a:t>If a is 0, bar will divide 42 by 0. </a:t>
            </a:r>
            <a:r>
              <a:rPr lang="sv-SE"/>
              <a:t> A naive static analysis would say there is a </a:t>
            </a:r>
            <a:r>
              <a:rPr lang="sv-SE"/>
              <a:t>division</a:t>
            </a:r>
            <a:r>
              <a:rPr lang="sv-SE"/>
              <a:t> by zero error in this code. </a:t>
            </a:r>
            <a:r>
              <a:rPr lang="sv-SE"/>
              <a:t>Full</a:t>
            </a:r>
            <a:r>
              <a:rPr lang="sv-SE"/>
              <a:t> stop. There’s a problem, fix it. However, if we look at it. It’s only a problem sometimes, right? However, a naive analysis would raise alarms. Not being naive is expensive. Being more specific requires a much more complex analysis that will (if we’re </a:t>
            </a:r>
            <a:r>
              <a:rPr lang="sv-SE"/>
              <a:t>lucky</a:t>
            </a:r>
            <a:r>
              <a:rPr lang="sv-SE"/>
              <a:t>) take a long time, or (if unlucky) won’t scale to complex code and will only work in limited circumstances. That’s the limitation of static analysis - it’s generally an overapproximation that can tell you there are problems when there aren’t. On the other hand, dynamic analysis is an underapproximation. We will only detect a problem if we select the right input. We might have just written one test (go over). If we don’t have a test where we try 0 as an </a:t>
            </a:r>
            <a:r>
              <a:rPr lang="sv-SE"/>
              <a:t>input, we will miss the problem. We’ve only made a partial observation of the potentially massive space of possible inputs. Dynamic verification can easily tell you the program is correct when it isn’t. </a:t>
            </a:r>
            <a:endParaRPr/>
          </a:p>
        </p:txBody>
      </p:sp>
      <p:sp>
        <p:nvSpPr>
          <p:cNvPr id="452" name="Google Shape;452;g2abd9c8f485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6d84a29a70_0_1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6d84a29a70_0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Moving on to validation, </a:t>
            </a:r>
            <a:r>
              <a:rPr lang="sv-SE">
                <a:solidFill>
                  <a:schemeClr val="dk1"/>
                </a:solidFill>
              </a:rPr>
              <a:t>Validation asks a broader question - (read 1-2), their real requirements.</a:t>
            </a:r>
            <a:endParaRPr>
              <a:solidFill>
                <a:schemeClr val="dk1"/>
              </a:solidFill>
            </a:endParaRPr>
          </a:p>
          <a:p>
            <a:pPr indent="0" lvl="0" marL="0" rtl="0" algn="l">
              <a:spcBef>
                <a:spcPts val="0"/>
              </a:spcBef>
              <a:spcAft>
                <a:spcPts val="0"/>
              </a:spcAft>
              <a:buNone/>
            </a:pPr>
            <a:r>
              <a:rPr lang="sv-SE">
                <a:solidFill>
                  <a:schemeClr val="dk1"/>
                </a:solidFill>
              </a:rPr>
              <a:t>(</a:t>
            </a:r>
            <a:r>
              <a:rPr lang="sv-SE"/>
              <a:t>3</a:t>
            </a:r>
            <a:r>
              <a:rPr lang="sv-SE">
                <a:solidFill>
                  <a:schemeClr val="dk1"/>
                </a:solidFill>
              </a:rPr>
              <a:t>). A specification is one view of how to solve a problem. The trouble is that solution might not actually achieve the goals that the users want fulfilled. (read 4-5) The software works, under the conditions we set. We can argue that with no problem. That said, it doesn’t do what the users actually want, so we didn’t build the right software.</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6d84a29a70_0_29: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6d84a29a70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t>If your software is flawed, if you take short-cuts, if you don’t take security seriously, or if you don’t take the time to test your system, your flaws will be exploited. No matter how big or small you are, there are hackers working to find holes in your security, software defects they can take advantage of. You constantly see headlines about security breaches leading to leaked credit cards, or the secret documents of corporations and governments being leaked to the world. Even the software we assume is safe, the open-source code powering the modern internet, is being cracked. Now, some of this is in the realm of security, but how you develop software matters. It may take some time, but, as a developer, improper engineering efforts will cost you. As expensive as it may be, as time consuming, to produce robust software, not taking proper engineering seriously will cost you - the loss in profit or reputation may easily outweigh the savings from releasing early.</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6d84a29a70_0_1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6d84a29a70_0_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1-4) talk about people</a:t>
            </a:r>
            <a:endParaRPr>
              <a:solidFill>
                <a:schemeClr val="dk1"/>
              </a:solidFill>
            </a:endParaRPr>
          </a:p>
          <a:p>
            <a:pPr indent="0" lvl="0" marL="0" rtl="0" algn="l">
              <a:spcBef>
                <a:spcPts val="0"/>
              </a:spcBef>
              <a:spcAft>
                <a:spcPts val="0"/>
              </a:spcAft>
              <a:buClr>
                <a:schemeClr val="dk1"/>
              </a:buClr>
              <a:buSzPts val="1100"/>
              <a:buFont typeface="Arial"/>
              <a:buNone/>
            </a:pPr>
            <a:r>
              <a:rPr lang="sv-SE">
                <a:solidFill>
                  <a:schemeClr val="dk1"/>
                </a:solidFill>
              </a:rPr>
              <a:t>The point of both verification and validation is ensuring that the software we’re building works. If it doesn’t, we’ve wasted our time, we’re trying to sell a product no one wants or can use. </a:t>
            </a:r>
            <a:endParaRPr>
              <a:solidFill>
                <a:schemeClr val="dk1"/>
              </a:solidFill>
            </a:endParaRPr>
          </a:p>
          <a:p>
            <a:pPr indent="0" lvl="0" marL="0" rtl="0" algn="l">
              <a:spcBef>
                <a:spcPts val="0"/>
              </a:spcBef>
              <a:spcAft>
                <a:spcPts val="0"/>
              </a:spcAft>
              <a:buClr>
                <a:schemeClr val="dk1"/>
              </a:buClr>
              <a:buSzPts val="1100"/>
              <a:buFont typeface="Arial"/>
              <a:buNone/>
            </a:pPr>
            <a:r>
              <a:rPr lang="sv-SE">
                <a:solidFill>
                  <a:schemeClr val="dk1"/>
                </a:solidFill>
              </a:rPr>
              <a:t>Ultimately, the point of both is to answer the big, nebulous question of whether the software is correct and ready for release, but at two different scopes. </a:t>
            </a:r>
            <a:endParaRPr>
              <a:solidFill>
                <a:schemeClr val="dk1"/>
              </a:solidFill>
            </a:endParaRPr>
          </a:p>
          <a:p>
            <a:pPr indent="0" lvl="0" marL="0" rtl="0" algn="l">
              <a:spcBef>
                <a:spcPts val="0"/>
              </a:spcBef>
              <a:spcAft>
                <a:spcPts val="0"/>
              </a:spcAft>
              <a:buNone/>
            </a:pPr>
            <a:r>
              <a:rPr lang="sv-SE"/>
              <a:t>Validation shows that software is useful. Verification shows that it is dependable. Both are needed to be ready for release.</a:t>
            </a:r>
            <a:endParaRPr>
              <a:solidFill>
                <a:schemeClr val="dk1"/>
              </a:solidFill>
            </a:endParaRPr>
          </a:p>
          <a:p>
            <a:pPr indent="0" lvl="0" marL="0" rtl="0" algn="l">
              <a:spcBef>
                <a:spcPts val="0"/>
              </a:spcBef>
              <a:spcAft>
                <a:spcPts val="0"/>
              </a:spcAft>
              <a:buNone/>
            </a:pPr>
            <a:br>
              <a:rPr lang="sv-SE">
                <a:solidFill>
                  <a:schemeClr val="dk1"/>
                </a:solidFill>
              </a:rPr>
            </a:b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6d84a29a70_0_1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6d84a29a70_0_1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Both are extremely important, and they are closely linked. (</a:t>
            </a:r>
            <a:r>
              <a:rPr lang="sv-SE"/>
              <a:t>2</a:t>
            </a:r>
            <a:r>
              <a:rPr lang="sv-SE">
                <a:solidFill>
                  <a:schemeClr val="dk1"/>
                </a:solidFill>
              </a:rPr>
              <a:t>). You could have had a misunderstanding, the customer might not have told you everything</a:t>
            </a:r>
            <a:endParaRPr>
              <a:solidFill>
                <a:schemeClr val="dk1"/>
              </a:solidFill>
            </a:endParaRPr>
          </a:p>
          <a:p>
            <a:pPr indent="0" lvl="0" marL="0" rtl="0" algn="l">
              <a:spcBef>
                <a:spcPts val="0"/>
              </a:spcBef>
              <a:spcAft>
                <a:spcPts val="0"/>
              </a:spcAft>
              <a:buNone/>
            </a:pPr>
            <a:r>
              <a:rPr lang="sv-SE">
                <a:solidFill>
                  <a:schemeClr val="dk1"/>
                </a:solidFill>
              </a:rPr>
              <a:t>But, (3). Without verification, you’re likely to have missed faults or requirements mistakes. You’ll never meet their needs to the degree that is required if you don’t start from a solid base. </a:t>
            </a:r>
            <a:endParaRPr>
              <a:solidFill>
                <a:schemeClr val="dk1"/>
              </a:solidFill>
            </a:endParaRPr>
          </a:p>
          <a:p>
            <a:pPr indent="0" lvl="0" marL="0" rtl="0" algn="l">
              <a:spcBef>
                <a:spcPts val="0"/>
              </a:spcBef>
              <a:spcAft>
                <a:spcPts val="0"/>
              </a:spcAft>
              <a:buNone/>
            </a:pPr>
            <a:r>
              <a:rPr lang="sv-SE">
                <a:solidFill>
                  <a:schemeClr val="dk1"/>
                </a:solidFill>
              </a:rPr>
              <a:t>You can’t build a successful, robust system without both. Verification and validation is about making an argument that you’ve built the best solution for the job. Validation is somewhat subjective, as it involves people - but being able to argue that your software meets their needs is a good start to making the validation case. Verification gives you the evidence to make that argument. Verification is not as subjective. It can be conducted poorly, but you have an experimental setup with well defined operating conditions. It</a:t>
            </a:r>
            <a:r>
              <a:rPr lang="sv-SE"/>
              <a:t> is only subjective in the sense that your requirements are YOUR view of the problem. </a:t>
            </a:r>
            <a:r>
              <a:rPr lang="sv-SE">
                <a:solidFill>
                  <a:schemeClr val="dk1"/>
                </a:solidFill>
              </a:rPr>
              <a:t>You can prove that the implementation meets its specification, and you can use that as the basis for validation - you can offer some assurance that you didn’t screw up. Under these conditions, the system does exactly what we promised it would do. So, both come hand-in-hand in determining the success of your project. (4) How can we ensure that the software we build is dependable.Testing is the primary activity of verification, and our main focus in this class.</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6d84a29a70_0_1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6d84a29a70_0_1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So, as an engineer who wants to build a robust piece of software, you need to sit down at the start and answer five basic questions. Those answers will guide the entire V&amp;V process, and by the time this class is over, you will be able to answer these questions like experts</a:t>
            </a:r>
            <a:r>
              <a:rPr lang="sv-SE"/>
              <a:t>. </a:t>
            </a:r>
            <a:r>
              <a:rPr lang="sv-SE">
                <a:solidFill>
                  <a:schemeClr val="dk1"/>
                </a:solidFill>
              </a:rPr>
              <a:t>When do verification and validation start? When are they complete?</a:t>
            </a:r>
            <a:endParaRPr>
              <a:solidFill>
                <a:schemeClr val="dk1"/>
              </a:solidFill>
            </a:endParaRPr>
          </a:p>
          <a:p>
            <a:pPr indent="0" lvl="0" marL="0" rtl="0" algn="l">
              <a:spcBef>
                <a:spcPts val="0"/>
              </a:spcBef>
              <a:spcAft>
                <a:spcPts val="0"/>
              </a:spcAft>
              <a:buNone/>
            </a:pPr>
            <a:r>
              <a:rPr lang="sv-SE">
                <a:solidFill>
                  <a:schemeClr val="dk1"/>
                </a:solidFill>
              </a:rPr>
              <a:t>What techniques should be applied to obtain acceptable quality at an acceptable cost?</a:t>
            </a:r>
            <a:endParaRPr>
              <a:solidFill>
                <a:schemeClr val="dk1"/>
              </a:solidFill>
            </a:endParaRPr>
          </a:p>
          <a:p>
            <a:pPr indent="0" lvl="0" marL="0" rtl="0" algn="l">
              <a:spcBef>
                <a:spcPts val="0"/>
              </a:spcBef>
              <a:spcAft>
                <a:spcPts val="0"/>
              </a:spcAft>
              <a:buNone/>
            </a:pPr>
            <a:r>
              <a:rPr lang="sv-SE">
                <a:solidFill>
                  <a:schemeClr val="dk1"/>
                </a:solidFill>
              </a:rPr>
              <a:t>How can we assess readiness for release?</a:t>
            </a:r>
            <a:endParaRPr>
              <a:solidFill>
                <a:schemeClr val="dk1"/>
              </a:solidFill>
            </a:endParaRPr>
          </a:p>
          <a:p>
            <a:pPr indent="0" lvl="0" marL="0" rtl="0" algn="l">
              <a:spcBef>
                <a:spcPts val="0"/>
              </a:spcBef>
              <a:spcAft>
                <a:spcPts val="0"/>
              </a:spcAft>
              <a:buNone/>
            </a:pPr>
            <a:r>
              <a:rPr lang="sv-SE">
                <a:solidFill>
                  <a:schemeClr val="dk1"/>
                </a:solidFill>
              </a:rPr>
              <a:t>How can we control the quality of successive releases?</a:t>
            </a:r>
            <a:endParaRPr>
              <a:solidFill>
                <a:schemeClr val="dk1"/>
              </a:solidFill>
            </a:endParaRPr>
          </a:p>
          <a:p>
            <a:pPr indent="0" lvl="0" marL="0" rtl="0" algn="l">
              <a:spcBef>
                <a:spcPts val="0"/>
              </a:spcBef>
              <a:spcAft>
                <a:spcPts val="0"/>
              </a:spcAft>
              <a:buNone/>
            </a:pPr>
            <a:r>
              <a:rPr lang="sv-SE">
                <a:solidFill>
                  <a:schemeClr val="dk1"/>
                </a:solidFill>
              </a:rPr>
              <a:t>How can the development process be improved to make verification more effective (in cost and impact)?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6d84a29a70_0_1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6d84a29a70_0_1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all) </a:t>
            </a:r>
            <a:endParaRPr>
              <a:solidFill>
                <a:schemeClr val="dk1"/>
              </a:solidFill>
            </a:endParaRPr>
          </a:p>
          <a:p>
            <a:pPr indent="0" lvl="0" marL="0" rtl="0" algn="l">
              <a:spcBef>
                <a:spcPts val="0"/>
              </a:spcBef>
              <a:spcAft>
                <a:spcPts val="0"/>
              </a:spcAft>
              <a:buNone/>
            </a:pPr>
            <a:r>
              <a:rPr lang="sv-SE">
                <a:solidFill>
                  <a:schemeClr val="dk1"/>
                </a:solidFill>
              </a:rPr>
              <a:t>Quality and dependability must be part of every phase of design. Verification is not just about the running source code, but must be used to check each stage of design and development.</a:t>
            </a:r>
            <a:endParaRPr>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6d84a29a70_0_2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6d84a29a70_0_2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Most of the things we cover in this class are done with the goal of identifying, locating, or removing faults, and that’s obviously something useful. But, finding all faults is a pipe dream. It’s nearly impossible, and definitely not cost effective. Verification can’t go on forever. So, at some point, we need to make a judgement call - is this ready to go. You need to be able to make that call, and to do so, you need a plan in place. </a:t>
            </a:r>
            <a:endParaRPr>
              <a:solidFill>
                <a:schemeClr val="dk1"/>
              </a:solidFill>
            </a:endParaRPr>
          </a:p>
          <a:p>
            <a:pPr indent="0" lvl="0" marL="0" rtl="0" algn="l">
              <a:spcBef>
                <a:spcPts val="0"/>
              </a:spcBef>
              <a:spcAft>
                <a:spcPts val="0"/>
              </a:spcAft>
              <a:buNone/>
            </a:pPr>
            <a:r>
              <a:rPr lang="sv-SE">
                <a:solidFill>
                  <a:schemeClr val="dk1"/>
                </a:solidFill>
              </a:rPr>
              <a:t>(read 3 -4)</a:t>
            </a:r>
            <a:endParaRPr>
              <a:solidFill>
                <a:schemeClr val="dk1"/>
              </a:solidFill>
            </a:endParaRPr>
          </a:p>
          <a:p>
            <a:pPr indent="0" lvl="0" marL="0" rtl="0" algn="l">
              <a:spcBef>
                <a:spcPts val="0"/>
              </a:spcBef>
              <a:spcAft>
                <a:spcPts val="0"/>
              </a:spcAft>
              <a:buNone/>
            </a:pPr>
            <a:r>
              <a:rPr lang="sv-SE">
                <a:solidFill>
                  <a:schemeClr val="dk1"/>
                </a:solidFill>
              </a:rPr>
              <a:t>Now, one option is to measure the level o</a:t>
            </a:r>
            <a:r>
              <a:rPr lang="sv-SE"/>
              <a:t>f quality</a:t>
            </a:r>
            <a:r>
              <a:rPr lang="sv-SE">
                <a:solidFill>
                  <a:schemeClr val="dk1"/>
                </a:solidFill>
              </a:rPr>
              <a:t> - there are me</a:t>
            </a:r>
            <a:r>
              <a:rPr lang="sv-SE"/>
              <a:t>asurements </a:t>
            </a:r>
            <a:r>
              <a:rPr lang="sv-SE">
                <a:solidFill>
                  <a:schemeClr val="dk1"/>
                </a:solidFill>
              </a:rPr>
              <a:t>that can be used for each quality attribute such as the availability - the uptime over the execution time - or the mean time between failues - the average amount of time that passes before something goes wrong. We will cover these more later. But, you can track these </a:t>
            </a:r>
            <a:r>
              <a:rPr lang="sv-SE"/>
              <a:t>measurements</a:t>
            </a:r>
            <a:r>
              <a:rPr lang="sv-SE">
                <a:solidFill>
                  <a:schemeClr val="dk1"/>
                </a:solidFill>
              </a:rPr>
              <a:t> throughout development, simulate the use of the system, take down figures, and declare the system ready once that threshold is met. That </a:t>
            </a:r>
            <a:r>
              <a:rPr lang="sv-SE"/>
              <a:t>threshold might be situational, but you can assess differently for a set of chosen situations. </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6d84a29a70_0_2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6d84a29a70_0_2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Another option is to </a:t>
            </a:r>
            <a:r>
              <a:rPr lang="sv-SE">
                <a:solidFill>
                  <a:schemeClr val="dk1"/>
                </a:solidFill>
              </a:rPr>
              <a:t>(</a:t>
            </a:r>
            <a:r>
              <a:rPr lang="sv-SE"/>
              <a:t>1</a:t>
            </a:r>
            <a:r>
              <a:rPr lang="sv-SE">
                <a:solidFill>
                  <a:schemeClr val="dk1"/>
                </a:solidFill>
              </a:rPr>
              <a:t>). This is almost always a good idea at some point - people will find ways to break your software that you never imagined. So, at some point, you want to start brining in those users. First, with alpha testing, where a tiny group of select people are given access to the software in a controlled environment, observed by the developers. Then in beta testing, an even larger crowd gets their hands on the product in their own operating environment, without interference or close monitoring from the developers. At both stages, you can perform quantitative studies of the software dependability, measuring those reliability metrics. You can also perform qualitative analysis by surveying the users and their opinions - asking them if they actualyl like the software.(are the users happy with the current product?)</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6d84a29a70_0_1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6d84a29a70_0_1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sv-SE">
                <a:solidFill>
                  <a:schemeClr val="dk1"/>
                </a:solidFill>
              </a:rPr>
              <a:t>The ultimate goal of verification and validation processes it to establish confidence that the software system is “fit for purpose”, it’s good enough for its intended use and ready to ship. The level of required confidence depends on the system’s purpose, the expectations of the system users, and the current marketing environment for the system</a:t>
            </a:r>
            <a:endParaRPr>
              <a:solidFill>
                <a:schemeClr val="dk1"/>
              </a:solidFill>
            </a:endParaRPr>
          </a:p>
          <a:p>
            <a:pPr indent="0" lvl="0" marL="0" rtl="0" algn="just">
              <a:lnSpc>
                <a:spcPct val="115000"/>
              </a:lnSpc>
              <a:spcBef>
                <a:spcPts val="0"/>
              </a:spcBef>
              <a:spcAft>
                <a:spcPts val="0"/>
              </a:spcAft>
              <a:buNone/>
            </a:pPr>
            <a:r>
              <a:rPr lang="sv-SE"/>
              <a:t>Software Purpose: The more critical the software, the more important that it is reliable.</a:t>
            </a:r>
            <a:r>
              <a:rPr lang="sv-SE">
                <a:solidFill>
                  <a:schemeClr val="dk1"/>
                </a:solidFill>
              </a:rPr>
              <a:t>This means that the V&amp;V process is stricter the more serious the consequences of something going wrong. V&amp;V is easy for a to-do list - bugs won’t cause trouble. It’s harder for a web store, since money can be lost. It’s even harder for a medical device, since people can be hurt.</a:t>
            </a:r>
            <a:r>
              <a:rPr lang="sv-SE"/>
              <a:t> User Expectations: When a new system is installed, how willing are users to tolerate bugs because benefits outweigh cost of failure recovery? T</a:t>
            </a:r>
            <a:r>
              <a:rPr lang="sv-SE">
                <a:solidFill>
                  <a:schemeClr val="dk1"/>
                </a:solidFill>
              </a:rPr>
              <a:t>hey still expect the software to become more reliable as the system matures, and failure to increase reliability can be costly. However, you may be able to get away with less V&amp;V initially. </a:t>
            </a:r>
            <a:endParaRPr>
              <a:solidFill>
                <a:schemeClr val="dk1"/>
              </a:solidFill>
            </a:endParaRPr>
          </a:p>
          <a:p>
            <a:pPr indent="0" lvl="0" marL="0" rtl="0" algn="just">
              <a:lnSpc>
                <a:spcPct val="115000"/>
              </a:lnSpc>
              <a:spcBef>
                <a:spcPts val="0"/>
              </a:spcBef>
              <a:spcAft>
                <a:spcPts val="0"/>
              </a:spcAft>
              <a:buNone/>
            </a:pPr>
            <a:r>
              <a:rPr lang="sv-SE"/>
              <a:t>Marketing Environment: Must take into account competing products - features and cost - and speed to market. </a:t>
            </a:r>
            <a:r>
              <a:rPr lang="sv-SE">
                <a:solidFill>
                  <a:schemeClr val="dk1"/>
                </a:solidFill>
              </a:rPr>
              <a:t>Those weigh heavily into the calculation of how much time and effort to spend on V&amp;V</a:t>
            </a: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6d84a29a70_0_2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6d84a29a70_0_2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 Software evolves, (2)</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6d84a29a70_0_2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6d84a29a70_0_2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Finally, that last question to keep in mind is how the development process can be improved as a result of verification and validation -aka: learn from your history and don’t make the same mistakes over again.</a:t>
            </a:r>
            <a:endParaRPr>
              <a:solidFill>
                <a:schemeClr val="dk1"/>
              </a:solidFill>
            </a:endParaRPr>
          </a:p>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6d84a29a70_0_5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6d84a29a70_0_5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g6d84a29a70_0_5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6d84a29a70_0_37: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6d84a29a70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t>Security breaches are bad - they can cripple financial instruments, they expose users to identity theft, but those are a drop in the bucket compared to the full extent of how much software can effect your life. </a:t>
            </a:r>
            <a:endParaRPr/>
          </a:p>
          <a:p>
            <a:pPr indent="0" lvl="0" marL="0" rtl="0" algn="l">
              <a:spcBef>
                <a:spcPts val="0"/>
              </a:spcBef>
              <a:spcAft>
                <a:spcPts val="0"/>
              </a:spcAft>
              <a:buClr>
                <a:schemeClr val="dk1"/>
              </a:buClr>
              <a:buSzPts val="1100"/>
              <a:buFont typeface="Arial"/>
              <a:buNone/>
            </a:pPr>
            <a:r>
              <a:rPr lang="sv-SE"/>
              <a:t>This little device, fits in the palm of my hand, is a pacemaker. A little block of sensors, pulse generators, and a lot of complicated software, that regulates the beating of the heart. Just one example of the growing medical device industry - little complex combinations of hardware/software that are implanted in patients and used to improve their quality of life. In 2010, software problems were responsible for 26% of medical device recalls. In the four years after, a further 1.4 million units 04 627 unique devices were recalled, with about 200K of those (12 devices) in the highest-risk category. These were classified by FDA as class 1 recalls, meaning (quote).</a:t>
            </a:r>
            <a:endParaRPr/>
          </a:p>
          <a:p>
            <a:pPr indent="0" lvl="0" marL="0" rtl="0" algn="l">
              <a:spcBef>
                <a:spcPts val="0"/>
              </a:spcBef>
              <a:spcAft>
                <a:spcPts val="0"/>
              </a:spcAft>
              <a:buClr>
                <a:schemeClr val="dk1"/>
              </a:buClr>
              <a:buSzPts val="1100"/>
              <a:buFont typeface="Arial"/>
              <a:buNone/>
            </a:pPr>
            <a:r>
              <a:rPr lang="sv-SE"/>
              <a:t>To swap one of these devices, to remove a defective one, a patient must undergo surgery - a life-threatening operation in order to fix a software issue.</a:t>
            </a:r>
            <a:endParaRPr/>
          </a:p>
          <a:p>
            <a:pPr indent="0" lvl="0" marL="0" rtl="0" algn="l">
              <a:spcBef>
                <a:spcPts val="0"/>
              </a:spcBef>
              <a:spcAft>
                <a:spcPts val="0"/>
              </a:spcAft>
              <a:buClr>
                <a:schemeClr val="dk1"/>
              </a:buClr>
              <a:buSzPts val="1100"/>
              <a:buFont typeface="Arial"/>
              <a:buNone/>
            </a:pPr>
            <a:r>
              <a:rPr lang="sv-SE"/>
              <a:t>This is just a single example. Software has been at fault in rocket explosions, helicopter crashes, radiation overdoses, plant failures, and more.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6d84a29a70_0_2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6d84a29a70_0_2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the third feature we would like is completeness.</a:t>
            </a:r>
            <a:endParaRPr>
              <a:solidFill>
                <a:schemeClr val="dk1"/>
              </a:solidFill>
            </a:endParaRPr>
          </a:p>
          <a:p>
            <a:pPr indent="0" lvl="0" marL="0" rtl="0" algn="l">
              <a:spcBef>
                <a:spcPts val="0"/>
              </a:spcBef>
              <a:spcAft>
                <a:spcPts val="0"/>
              </a:spcAft>
              <a:buNone/>
            </a:pPr>
            <a:r>
              <a:rPr lang="sv-SE">
                <a:solidFill>
                  <a:schemeClr val="dk1"/>
                </a:solidFill>
              </a:rPr>
              <a:t>(read) - that is, for all programs that do satisfy the property, you get a true back. This is like soundness. In soundness, if you get a true, that means it is true - you can’t get a true when it is actually false. Here, you can’t get a false if the property is true.if you get a false, it must be false.</a:t>
            </a:r>
            <a:endParaRPr>
              <a:solidFill>
                <a:schemeClr val="dk1"/>
              </a:solidFill>
            </a:endParaRPr>
          </a:p>
          <a:p>
            <a:pPr indent="0" lvl="0" marL="0" rtl="0" algn="l">
              <a:spcBef>
                <a:spcPts val="0"/>
              </a:spcBef>
              <a:spcAft>
                <a:spcPts val="0"/>
              </a:spcAft>
              <a:buNone/>
            </a:pPr>
            <a:r>
              <a:rPr lang="sv-SE">
                <a:solidFill>
                  <a:schemeClr val="dk1"/>
                </a:solidFill>
              </a:rPr>
              <a:t>(read) You can get incorrect true verdicts, but not incorrect false verdicts.</a:t>
            </a:r>
            <a:endParaRPr>
              <a:solidFill>
                <a:schemeClr val="dk1"/>
              </a:solidFill>
            </a:endParaRPr>
          </a:p>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6d84a29a70_0_2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6d84a29a70_0_2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6d84a29a70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6d84a29a70_0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rgbClr val="222222"/>
                </a:solidFill>
                <a:highlight>
                  <a:srgbClr val="FFFFFF"/>
                </a:highlight>
              </a:rPr>
              <a:t>That is where this course comes into play. How do we delivery good software? How do we avoid flawed software?</a:t>
            </a:r>
            <a:endParaRPr>
              <a:solidFill>
                <a:srgbClr val="222222"/>
              </a:solidFill>
              <a:highlight>
                <a:srgbClr val="FFFFFF"/>
              </a:highlight>
            </a:endParaRPr>
          </a:p>
          <a:p>
            <a:pPr indent="0" lvl="0" marL="0" rtl="0" algn="l">
              <a:lnSpc>
                <a:spcPct val="115000"/>
              </a:lnSpc>
              <a:spcBef>
                <a:spcPts val="0"/>
              </a:spcBef>
              <a:spcAft>
                <a:spcPts val="0"/>
              </a:spcAft>
              <a:buNone/>
            </a:pPr>
            <a:r>
              <a:rPr lang="sv-SE">
                <a:solidFill>
                  <a:srgbClr val="222222"/>
                </a:solidFill>
                <a:highlight>
                  <a:srgbClr val="FFFFFF"/>
                </a:highlight>
              </a:rPr>
              <a:t>In the first place (1) In other words, How do we assess quality? (2) </a:t>
            </a:r>
            <a:r>
              <a:rPr lang="sv-SE">
                <a:solidFill>
                  <a:srgbClr val="222222"/>
                </a:solidFill>
                <a:highlight>
                  <a:srgbClr val="FFFFFF"/>
                </a:highlight>
              </a:rPr>
              <a:t>So, the key to delivering robust , high-quality, software is through a thorough process known as v&amp;v -  verification and validation.</a:t>
            </a:r>
            <a:endParaRPr>
              <a:solidFill>
                <a:srgbClr val="222222"/>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sv-SE">
                <a:solidFill>
                  <a:srgbClr val="222222"/>
                </a:solidFill>
                <a:highlight>
                  <a:srgbClr val="FFFFFF"/>
                </a:highlight>
              </a:rPr>
              <a:t>This essentially asks two things: Does the software do what we promised? Does the software meet the needs of its users?</a:t>
            </a:r>
            <a:endParaRPr>
              <a:solidFill>
                <a:srgbClr val="222222"/>
              </a:solidFill>
              <a:highlight>
                <a:srgbClr val="FFFFFF"/>
              </a:highlight>
            </a:endParaRPr>
          </a:p>
          <a:p>
            <a:pPr indent="0" lvl="0" marL="0" rtl="0" algn="l">
              <a:lnSpc>
                <a:spcPct val="115000"/>
              </a:lnSpc>
              <a:spcBef>
                <a:spcPts val="0"/>
              </a:spcBef>
              <a:spcAft>
                <a:spcPts val="0"/>
              </a:spcAft>
              <a:buNone/>
            </a:pPr>
            <a:r>
              <a:rPr lang="sv-SE">
                <a:solidFill>
                  <a:srgbClr val="222222"/>
                </a:solidFill>
                <a:highlight>
                  <a:srgbClr val="FFFFFF"/>
                </a:highlight>
              </a:rPr>
              <a:t>In this course, we will explore the process of software verification and examine a variety of methods to test systems, prove their correctness, and make an argument that the software we build is reliable, dependable, and safe to use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6d84a29a70_0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6d84a29a70_0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off</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73" name="Shape 7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0"/>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5" name="Google Shape;65;p1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6" name="Google Shape;66;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69" name="Shape 69"/>
        <p:cNvGrpSpPr/>
        <p:nvPr/>
      </p:nvGrpSpPr>
      <p:grpSpPr>
        <a:xfrm>
          <a:off x="0" y="0"/>
          <a:ext cx="0" cy="0"/>
          <a:chOff x="0" y="0"/>
          <a:chExt cx="0" cy="0"/>
        </a:xfrm>
      </p:grpSpPr>
      <p:sp>
        <p:nvSpPr>
          <p:cNvPr id="70" name="Google Shape;70;p1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9.png"/><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4.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0.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 name="Shape 71"/>
        <p:cNvGrpSpPr/>
        <p:nvPr/>
      </p:nvGrpSpPr>
      <p:grpSpPr>
        <a:xfrm>
          <a:off x="0" y="0"/>
          <a:ext cx="0" cy="0"/>
          <a:chOff x="0" y="0"/>
          <a:chExt cx="0" cy="0"/>
        </a:xfrm>
      </p:grpSpPr>
      <p:pic>
        <p:nvPicPr>
          <p:cNvPr id="72" name="Google Shape;72;p12"/>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7"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mailto:gusarumka@student.gu.se" TargetMode="External"/><Relationship Id="rId4" Type="http://schemas.openxmlformats.org/officeDocument/2006/relationships/hyperlink" Target="mailto:gusamjfa@student.gu.se" TargetMode="External"/><Relationship Id="rId10" Type="http://schemas.openxmlformats.org/officeDocument/2006/relationships/hyperlink" Target="mailto:ggay@chalmer.se" TargetMode="External"/><Relationship Id="rId9" Type="http://schemas.openxmlformats.org/officeDocument/2006/relationships/hyperlink" Target="mailto:edvin.33d@gmail.com" TargetMode="External"/><Relationship Id="rId5" Type="http://schemas.openxmlformats.org/officeDocument/2006/relationships/hyperlink" Target="mailto:gusvasika@student.gu.se" TargetMode="External"/><Relationship Id="rId6" Type="http://schemas.openxmlformats.org/officeDocument/2006/relationships/hyperlink" Target="mailto:gusmaneab@student.gu.se" TargetMode="External"/><Relationship Id="rId7" Type="http://schemas.openxmlformats.org/officeDocument/2006/relationships/hyperlink" Target="mailto:gusdemcan@student.gu.se" TargetMode="External"/><Relationship Id="rId8" Type="http://schemas.openxmlformats.org/officeDocument/2006/relationships/hyperlink" Target="mailto:adrianhassa@gmail.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mailto:studentoffice@cse.gu.s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ix.cs.uoregon.edu/~michal/book/free.php" TargetMode="External"/><Relationship Id="rId4" Type="http://schemas.openxmlformats.org/officeDocument/2006/relationships/hyperlink" Target="https://www.effective-software-testing.com/" TargetMode="External"/><Relationship Id="rId5" Type="http://schemas.openxmlformats.org/officeDocument/2006/relationships/image" Target="../media/image17.png"/><Relationship Id="rId6"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jpg"/><Relationship Id="rId4" Type="http://schemas.openxmlformats.org/officeDocument/2006/relationships/image" Target="../media/image11.jpg"/><Relationship Id="rId5"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jpg"/><Relationship Id="rId4" Type="http://schemas.openxmlformats.org/officeDocument/2006/relationships/image" Target="../media/image4.jp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mailto:ggay@chalmers.se" TargetMode="External"/><Relationship Id="rId4" Type="http://schemas.openxmlformats.org/officeDocument/2006/relationships/hyperlink" Target="https://chalmers.instructure.com/courses/33229" TargetMode="External"/><Relationship Id="rId5" Type="http://schemas.openxmlformats.org/officeDocument/2006/relationships/hyperlink" Target="https://greg4cr.github.io/courses/spring25dit636"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lt1"/>
              </a:buClr>
              <a:buSzPts val="4000"/>
              <a:buNone/>
            </a:pPr>
            <a:r>
              <a:rPr lang="sv-SE" sz="3000"/>
              <a:t>Lecture 1:</a:t>
            </a:r>
            <a:r>
              <a:rPr lang="sv-SE" sz="3600"/>
              <a:t> </a:t>
            </a:r>
            <a:r>
              <a:rPr lang="sv-SE" sz="3000"/>
              <a:t>Software Quality, Verification, and Validation</a:t>
            </a:r>
            <a:endParaRPr sz="3000"/>
          </a:p>
        </p:txBody>
      </p:sp>
      <p:sp>
        <p:nvSpPr>
          <p:cNvPr id="79" name="Google Shape;79;p14"/>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1800"/>
              <a:buFont typeface="Arial"/>
              <a:buNone/>
            </a:pPr>
            <a:r>
              <a:rPr lang="sv-SE"/>
              <a:t>Gregory Gay</a:t>
            </a:r>
            <a:endParaRPr/>
          </a:p>
          <a:p>
            <a:pPr indent="0" lvl="0" marL="0" rtl="0" algn="l">
              <a:lnSpc>
                <a:spcPct val="90000"/>
              </a:lnSpc>
              <a:spcBef>
                <a:spcPts val="0"/>
              </a:spcBef>
              <a:spcAft>
                <a:spcPts val="0"/>
              </a:spcAft>
              <a:buClr>
                <a:schemeClr val="lt1"/>
              </a:buClr>
              <a:buSzPts val="1800"/>
              <a:buFont typeface="Arial"/>
              <a:buNone/>
            </a:pPr>
            <a:r>
              <a:rPr lang="sv-SE"/>
              <a:t>DIT636/DAT560 - January 20,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2" name="Google Shape;152;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Teaching Team</a:t>
            </a:r>
            <a:endParaRPr/>
          </a:p>
        </p:txBody>
      </p:sp>
      <p:sp>
        <p:nvSpPr>
          <p:cNvPr id="153" name="Google Shape;153;p2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49250" lvl="0" marL="457200" rtl="0" algn="l">
              <a:spcBef>
                <a:spcPts val="1000"/>
              </a:spcBef>
              <a:spcAft>
                <a:spcPts val="0"/>
              </a:spcAft>
              <a:buSzPts val="1900"/>
              <a:buChar char="•"/>
            </a:pPr>
            <a:r>
              <a:rPr lang="sv-SE" sz="1900"/>
              <a:t>Teaching Assistants</a:t>
            </a:r>
            <a:endParaRPr sz="1900"/>
          </a:p>
          <a:p>
            <a:pPr indent="-323850" lvl="1" marL="914400" rtl="0" algn="l">
              <a:spcBef>
                <a:spcPts val="500"/>
              </a:spcBef>
              <a:spcAft>
                <a:spcPts val="0"/>
              </a:spcAft>
              <a:buSzPts val="1500"/>
              <a:buChar char="•"/>
            </a:pPr>
            <a:r>
              <a:rPr lang="sv-SE" sz="1500"/>
              <a:t>Kaisa Arumeel (</a:t>
            </a:r>
            <a:r>
              <a:rPr lang="sv-SE" sz="1500" u="sng">
                <a:solidFill>
                  <a:schemeClr val="hlink"/>
                </a:solidFill>
                <a:hlinkClick r:id="rId3"/>
              </a:rPr>
              <a:t>gusarumka@student.gu.se</a:t>
            </a:r>
            <a:r>
              <a:rPr lang="sv-SE" sz="1500"/>
              <a:t>) </a:t>
            </a:r>
            <a:endParaRPr sz="1500"/>
          </a:p>
          <a:p>
            <a:pPr indent="-323850" lvl="1" marL="914400" rtl="0" algn="l">
              <a:spcBef>
                <a:spcPts val="500"/>
              </a:spcBef>
              <a:spcAft>
                <a:spcPts val="0"/>
              </a:spcAft>
              <a:buSzPts val="1500"/>
              <a:buChar char="•"/>
            </a:pPr>
            <a:r>
              <a:rPr lang="sv-SE" sz="1500"/>
              <a:t>Faiza Amjad (</a:t>
            </a:r>
            <a:r>
              <a:rPr lang="sv-SE" sz="1500" u="sng">
                <a:solidFill>
                  <a:schemeClr val="hlink"/>
                </a:solidFill>
                <a:hlinkClick r:id="rId4"/>
              </a:rPr>
              <a:t>gusamjfa@student.gu.se</a:t>
            </a:r>
            <a:r>
              <a:rPr lang="sv-SE" sz="1500"/>
              <a:t>)  </a:t>
            </a:r>
            <a:endParaRPr sz="1500"/>
          </a:p>
          <a:p>
            <a:pPr indent="-323850" lvl="1" marL="914400" rtl="0" algn="l">
              <a:spcBef>
                <a:spcPts val="500"/>
              </a:spcBef>
              <a:spcAft>
                <a:spcPts val="0"/>
              </a:spcAft>
              <a:buSzPts val="1500"/>
              <a:buChar char="•"/>
            </a:pPr>
            <a:r>
              <a:rPr lang="sv-SE" sz="1500"/>
              <a:t>Vasilena Karaivanova (</a:t>
            </a:r>
            <a:r>
              <a:rPr lang="sv-SE" sz="1500" u="sng">
                <a:solidFill>
                  <a:schemeClr val="hlink"/>
                </a:solidFill>
                <a:hlinkClick r:id="rId5"/>
              </a:rPr>
              <a:t>gusvasika@student.gu.se</a:t>
            </a:r>
            <a:r>
              <a:rPr lang="sv-SE" sz="1500"/>
              <a:t>)   </a:t>
            </a:r>
            <a:endParaRPr sz="1500"/>
          </a:p>
          <a:p>
            <a:pPr indent="-323850" lvl="1" marL="914400" rtl="0" algn="l">
              <a:spcBef>
                <a:spcPts val="500"/>
              </a:spcBef>
              <a:spcAft>
                <a:spcPts val="0"/>
              </a:spcAft>
              <a:buSzPts val="1500"/>
              <a:buChar char="•"/>
            </a:pPr>
            <a:r>
              <a:rPr lang="sv-SE" sz="1500"/>
              <a:t>Manely Abbasi (</a:t>
            </a:r>
            <a:r>
              <a:rPr lang="sv-SE" sz="1500" u="sng">
                <a:solidFill>
                  <a:schemeClr val="hlink"/>
                </a:solidFill>
                <a:hlinkClick r:id="rId6"/>
              </a:rPr>
              <a:t>gusmaneab@student.gu.se</a:t>
            </a:r>
            <a:r>
              <a:rPr lang="sv-SE" sz="1500"/>
              <a:t>) </a:t>
            </a:r>
            <a:endParaRPr sz="1500"/>
          </a:p>
          <a:p>
            <a:pPr indent="-323850" lvl="1" marL="914400" rtl="0" algn="l">
              <a:spcBef>
                <a:spcPts val="500"/>
              </a:spcBef>
              <a:spcAft>
                <a:spcPts val="0"/>
              </a:spcAft>
              <a:buSzPts val="1500"/>
              <a:buChar char="•"/>
            </a:pPr>
            <a:r>
              <a:rPr lang="sv-SE" sz="1500"/>
              <a:t>Andrii Demchenko (</a:t>
            </a:r>
            <a:r>
              <a:rPr lang="sv-SE" sz="1500" u="sng">
                <a:solidFill>
                  <a:schemeClr val="hlink"/>
                </a:solidFill>
                <a:hlinkClick r:id="rId7"/>
              </a:rPr>
              <a:t>gusdemcan@student.gu.se</a:t>
            </a:r>
            <a:r>
              <a:rPr lang="sv-SE" sz="1500"/>
              <a:t>) </a:t>
            </a:r>
            <a:endParaRPr sz="1500"/>
          </a:p>
          <a:p>
            <a:pPr indent="-323850" lvl="1" marL="914400" rtl="0" algn="l">
              <a:spcBef>
                <a:spcPts val="500"/>
              </a:spcBef>
              <a:spcAft>
                <a:spcPts val="0"/>
              </a:spcAft>
              <a:buSzPts val="1500"/>
              <a:buChar char="•"/>
            </a:pPr>
            <a:r>
              <a:rPr lang="sv-SE" sz="1500"/>
              <a:t>Adrian Hassa (</a:t>
            </a:r>
            <a:r>
              <a:rPr lang="sv-SE" sz="1500" u="sng">
                <a:solidFill>
                  <a:schemeClr val="hlink"/>
                </a:solidFill>
                <a:hlinkClick r:id="rId8"/>
              </a:rPr>
              <a:t>adrianhassa@gmail.com</a:t>
            </a:r>
            <a:r>
              <a:rPr lang="sv-SE" sz="1500"/>
              <a:t>) </a:t>
            </a:r>
            <a:endParaRPr sz="1500"/>
          </a:p>
          <a:p>
            <a:pPr indent="-323850" lvl="1" marL="914400" rtl="0" algn="l">
              <a:spcBef>
                <a:spcPts val="500"/>
              </a:spcBef>
              <a:spcAft>
                <a:spcPts val="0"/>
              </a:spcAft>
              <a:buSzPts val="1500"/>
              <a:buChar char="•"/>
            </a:pPr>
            <a:r>
              <a:rPr lang="sv-SE" sz="1500"/>
              <a:t>Edvin Danielsson (</a:t>
            </a:r>
            <a:r>
              <a:rPr lang="sv-SE" sz="1500" u="sng">
                <a:solidFill>
                  <a:schemeClr val="hlink"/>
                </a:solidFill>
                <a:hlinkClick r:id="rId9"/>
              </a:rPr>
              <a:t>edvin.33d@gmail.com</a:t>
            </a:r>
            <a:r>
              <a:rPr lang="sv-SE" sz="1500"/>
              <a:t>) </a:t>
            </a:r>
            <a:endParaRPr sz="1500"/>
          </a:p>
          <a:p>
            <a:pPr indent="-349250" lvl="0" marL="457200" rtl="0" algn="l">
              <a:spcBef>
                <a:spcPts val="1000"/>
              </a:spcBef>
              <a:spcAft>
                <a:spcPts val="0"/>
              </a:spcAft>
              <a:buSzPts val="1900"/>
              <a:buChar char="•"/>
            </a:pPr>
            <a:r>
              <a:rPr lang="sv-SE" sz="1900"/>
              <a:t>Student Representatives</a:t>
            </a:r>
            <a:endParaRPr sz="1900"/>
          </a:p>
          <a:p>
            <a:pPr indent="-323850" lvl="1" marL="914400" rtl="0" algn="l">
              <a:spcBef>
                <a:spcPts val="500"/>
              </a:spcBef>
              <a:spcAft>
                <a:spcPts val="0"/>
              </a:spcAft>
              <a:buSzPts val="1500"/>
              <a:buChar char="•"/>
            </a:pPr>
            <a:r>
              <a:rPr lang="sv-SE" sz="1500"/>
              <a:t>Seeking GU and Chalmers students - email </a:t>
            </a:r>
            <a:r>
              <a:rPr lang="sv-SE" sz="1500" u="sng">
                <a:solidFill>
                  <a:schemeClr val="hlink"/>
                </a:solidFill>
                <a:hlinkClick r:id="rId10"/>
              </a:rPr>
              <a:t>ggay@chalmer.se</a:t>
            </a:r>
            <a:r>
              <a:rPr lang="sv-SE" sz="1500"/>
              <a:t> </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Communication and </a:t>
            </a:r>
            <a:r>
              <a:rPr lang="sv-SE"/>
              <a:t>Feedback</a:t>
            </a:r>
            <a:endParaRPr/>
          </a:p>
        </p:txBody>
      </p:sp>
      <p:sp>
        <p:nvSpPr>
          <p:cNvPr id="159" name="Google Shape;159;p2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Post questions to Canvas discussion forum (</a:t>
            </a:r>
            <a:r>
              <a:rPr lang="sv-SE"/>
              <a:t>preferred</a:t>
            </a:r>
            <a:r>
              <a:rPr lang="sv-SE"/>
              <a:t>) or e-mail to myself/TAs.</a:t>
            </a:r>
            <a:endParaRPr/>
          </a:p>
          <a:p>
            <a:pPr indent="-393700" lvl="0" marL="457200" rtl="0" algn="l">
              <a:spcBef>
                <a:spcPts val="1000"/>
              </a:spcBef>
              <a:spcAft>
                <a:spcPts val="0"/>
              </a:spcAft>
              <a:buSzPts val="2600"/>
              <a:buChar char="•"/>
            </a:pPr>
            <a:r>
              <a:rPr lang="sv-SE"/>
              <a:t>Send me private or sensitive questions!</a:t>
            </a:r>
            <a:endParaRPr/>
          </a:p>
          <a:p>
            <a:pPr indent="-393700" lvl="0" marL="457200" rtl="0" algn="l">
              <a:spcBef>
                <a:spcPts val="1000"/>
              </a:spcBef>
              <a:spcAft>
                <a:spcPts val="0"/>
              </a:spcAft>
              <a:buSzPts val="2600"/>
              <a:buChar char="•"/>
            </a:pPr>
            <a:r>
              <a:rPr lang="sv-SE"/>
              <a:t>Send feedback to course reps or me.</a:t>
            </a:r>
            <a:endParaRPr/>
          </a:p>
          <a:p>
            <a:pPr indent="-393700" lvl="0" marL="457200" rtl="0" algn="l">
              <a:spcBef>
                <a:spcPts val="1000"/>
              </a:spcBef>
              <a:spcAft>
                <a:spcPts val="0"/>
              </a:spcAft>
              <a:buSzPts val="2600"/>
              <a:buChar char="•"/>
            </a:pPr>
            <a:r>
              <a:rPr lang="sv-SE"/>
              <a:t>Contact </a:t>
            </a:r>
            <a:r>
              <a:rPr lang="sv-SE" u="sng">
                <a:solidFill>
                  <a:schemeClr val="hlink"/>
                </a:solidFill>
                <a:hlinkClick r:id="rId3"/>
              </a:rPr>
              <a:t>studentoffice@cse.gu.se</a:t>
            </a:r>
            <a:r>
              <a:rPr lang="sv-SE"/>
              <a:t> for questions related to registration, sign-up, LADOK.</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60" name="Google Shape;160;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Desired Course Outcomes</a:t>
            </a:r>
            <a:endParaRPr/>
          </a:p>
        </p:txBody>
      </p:sp>
      <p:sp>
        <p:nvSpPr>
          <p:cNvPr id="166" name="Google Shape;166;p2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Knowledge and understanding</a:t>
            </a:r>
            <a:endParaRPr b="1"/>
          </a:p>
          <a:p>
            <a:pPr indent="-330200" lvl="0" marL="457200" rtl="0" algn="l">
              <a:spcBef>
                <a:spcPts val="1000"/>
              </a:spcBef>
              <a:spcAft>
                <a:spcPts val="0"/>
              </a:spcAft>
              <a:buSzPts val="1600"/>
              <a:buChar char="●"/>
            </a:pPr>
            <a:r>
              <a:rPr lang="sv-SE" sz="1600"/>
              <a:t>Explain quality assurance models in software engineering and the contents of quality assurance plans</a:t>
            </a:r>
            <a:endParaRPr sz="1600"/>
          </a:p>
          <a:p>
            <a:pPr indent="-330200" lvl="0" marL="457200" rtl="0" algn="l">
              <a:spcBef>
                <a:spcPts val="1000"/>
              </a:spcBef>
              <a:spcAft>
                <a:spcPts val="0"/>
              </a:spcAft>
              <a:buSzPts val="1600"/>
              <a:buChar char="●"/>
            </a:pPr>
            <a:r>
              <a:rPr lang="sv-SE" sz="1600"/>
              <a:t>Describe the distinction between verification and validation</a:t>
            </a:r>
            <a:endParaRPr sz="1600"/>
          </a:p>
          <a:p>
            <a:pPr indent="-330200" lvl="0" marL="457200" rtl="0" algn="l">
              <a:spcBef>
                <a:spcPts val="1000"/>
              </a:spcBef>
              <a:spcAft>
                <a:spcPts val="0"/>
              </a:spcAft>
              <a:buSzPts val="1600"/>
              <a:buChar char="●"/>
            </a:pPr>
            <a:r>
              <a:rPr lang="sv-SE" sz="1600"/>
              <a:t>Name and describe the basic concepts on testing, as well as different testing techniques and approaches</a:t>
            </a:r>
            <a:endParaRPr sz="1600"/>
          </a:p>
          <a:p>
            <a:pPr indent="-330200" lvl="0" marL="457200" rtl="0" algn="l">
              <a:spcBef>
                <a:spcPts val="1000"/>
              </a:spcBef>
              <a:spcAft>
                <a:spcPts val="0"/>
              </a:spcAft>
              <a:buSzPts val="1600"/>
              <a:buChar char="●"/>
            </a:pPr>
            <a:r>
              <a:rPr lang="sv-SE" sz="1600"/>
              <a:t>Describe connection between development phases and kinds of testing</a:t>
            </a:r>
            <a:endParaRPr sz="1600"/>
          </a:p>
          <a:p>
            <a:pPr indent="-330200" lvl="0" marL="457200" rtl="0" algn="l">
              <a:spcBef>
                <a:spcPts val="1000"/>
              </a:spcBef>
              <a:spcAft>
                <a:spcPts val="0"/>
              </a:spcAft>
              <a:buSzPts val="1600"/>
              <a:buChar char="●"/>
            </a:pPr>
            <a:r>
              <a:rPr lang="sv-SE" sz="1600"/>
              <a:t>Exemplify and describe a number of different test methods, and be able to use them in practical situations</a:t>
            </a:r>
            <a:endParaRPr sz="1600"/>
          </a:p>
          <a:p>
            <a:pPr indent="-330200" lvl="0" marL="457200" rtl="0" algn="l">
              <a:spcBef>
                <a:spcPts val="1000"/>
              </a:spcBef>
              <a:spcAft>
                <a:spcPts val="0"/>
              </a:spcAft>
              <a:buSzPts val="1600"/>
              <a:buChar char="●"/>
            </a:pPr>
            <a:r>
              <a:rPr lang="sv-SE" sz="1600"/>
              <a:t>Exemplify and describe tools used for testing software, and be able to use them and interpret their output </a:t>
            </a:r>
            <a:endParaRPr sz="1600"/>
          </a:p>
          <a:p>
            <a:pPr indent="0" lvl="0" marL="0" rtl="0" algn="l">
              <a:spcBef>
                <a:spcPts val="1000"/>
              </a:spcBef>
              <a:spcAft>
                <a:spcPts val="0"/>
              </a:spcAft>
              <a:buNone/>
            </a:pPr>
            <a:r>
              <a:t/>
            </a:r>
            <a:endParaRPr sz="1600"/>
          </a:p>
        </p:txBody>
      </p:sp>
      <p:sp>
        <p:nvSpPr>
          <p:cNvPr id="167" name="Google Shape;167;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4" name="Google Shape;174;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Desired Course Outcomes</a:t>
            </a:r>
            <a:endParaRPr/>
          </a:p>
        </p:txBody>
      </p:sp>
      <p:sp>
        <p:nvSpPr>
          <p:cNvPr id="175" name="Google Shape;175;p2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Competence and skills</a:t>
            </a:r>
            <a:endParaRPr b="1"/>
          </a:p>
          <a:p>
            <a:pPr indent="-342900" lvl="0" marL="457200" rtl="0" algn="l">
              <a:spcBef>
                <a:spcPts val="1000"/>
              </a:spcBef>
              <a:spcAft>
                <a:spcPts val="0"/>
              </a:spcAft>
              <a:buSzPts val="1800"/>
              <a:buChar char="●"/>
            </a:pPr>
            <a:r>
              <a:rPr lang="sv-SE" sz="1800"/>
              <a:t>Define metrics required for monitoring the quality of projects, products and processes in software engineering</a:t>
            </a:r>
            <a:endParaRPr sz="1800"/>
          </a:p>
          <a:p>
            <a:pPr indent="-342900" lvl="0" marL="457200" rtl="0" algn="l">
              <a:spcBef>
                <a:spcPts val="1000"/>
              </a:spcBef>
              <a:spcAft>
                <a:spcPts val="0"/>
              </a:spcAft>
              <a:buSzPts val="1800"/>
              <a:buChar char="●"/>
            </a:pPr>
            <a:r>
              <a:rPr lang="sv-SE" sz="1800"/>
              <a:t>Construct appropriate and meaningful test cases, and interpret and explain (to stakeholders) the results of the application of such test cases (using appropriate tools) to practical examples</a:t>
            </a:r>
            <a:endParaRPr sz="1800"/>
          </a:p>
          <a:p>
            <a:pPr indent="-342900" lvl="0" marL="457200" rtl="0" algn="l">
              <a:spcBef>
                <a:spcPts val="1000"/>
              </a:spcBef>
              <a:spcAft>
                <a:spcPts val="0"/>
              </a:spcAft>
              <a:buSzPts val="1800"/>
              <a:buChar char="●"/>
            </a:pPr>
            <a:r>
              <a:rPr lang="sv-SE" sz="1800"/>
              <a:t>Develop effective tests for systems at differing levels of granularity (e.g., unit and system level)</a:t>
            </a:r>
            <a:endParaRPr sz="1800"/>
          </a:p>
          <a:p>
            <a:pPr indent="-342900" lvl="0" marL="457200" rtl="0" algn="l">
              <a:spcBef>
                <a:spcPts val="1000"/>
              </a:spcBef>
              <a:spcAft>
                <a:spcPts val="0"/>
              </a:spcAft>
              <a:buSzPts val="1800"/>
              <a:buChar char="●"/>
            </a:pPr>
            <a:r>
              <a:rPr lang="sv-SE" sz="1800"/>
              <a:t>Plan and produce appropriate documentation for testing</a:t>
            </a:r>
            <a:endParaRPr sz="1800"/>
          </a:p>
          <a:p>
            <a:pPr indent="-342900" lvl="0" marL="457200" rtl="0" algn="l">
              <a:spcBef>
                <a:spcPts val="1000"/>
              </a:spcBef>
              <a:spcAft>
                <a:spcPts val="0"/>
              </a:spcAft>
              <a:buSzPts val="1800"/>
              <a:buChar char="●"/>
            </a:pPr>
            <a:r>
              <a:rPr lang="sv-SE" sz="1800"/>
              <a:t>Apply different testing techniques on realistic examples</a:t>
            </a:r>
            <a:endParaRPr sz="1800"/>
          </a:p>
          <a:p>
            <a:pPr indent="0" lvl="0" marL="0" rtl="0" algn="l">
              <a:spcBef>
                <a:spcPts val="1000"/>
              </a:spcBef>
              <a:spcAft>
                <a:spcPts val="0"/>
              </a:spcAft>
              <a:buNone/>
            </a:pPr>
            <a:r>
              <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2" name="Google Shape;182;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Desired Course Outcomes</a:t>
            </a:r>
            <a:endParaRPr/>
          </a:p>
        </p:txBody>
      </p:sp>
      <p:sp>
        <p:nvSpPr>
          <p:cNvPr id="183" name="Google Shape;183;p2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Judgement and approach</a:t>
            </a:r>
            <a:endParaRPr b="1"/>
          </a:p>
          <a:p>
            <a:pPr indent="-393700" lvl="0" marL="457200" rtl="0" algn="l">
              <a:spcBef>
                <a:spcPts val="1000"/>
              </a:spcBef>
              <a:spcAft>
                <a:spcPts val="0"/>
              </a:spcAft>
              <a:buSzPts val="2600"/>
              <a:buChar char="●"/>
            </a:pPr>
            <a:r>
              <a:rPr lang="sv-SE"/>
              <a:t>Identify emerging techniques and methods for quality management using relevant sources</a:t>
            </a:r>
            <a:endParaRPr/>
          </a:p>
          <a:p>
            <a:pPr indent="-393700" lvl="0" marL="457200" rtl="0" algn="l">
              <a:spcBef>
                <a:spcPts val="1000"/>
              </a:spcBef>
              <a:spcAft>
                <a:spcPts val="0"/>
              </a:spcAft>
              <a:buSzPts val="2600"/>
              <a:buChar char="●"/>
            </a:pPr>
            <a:r>
              <a:rPr lang="sv-SE"/>
              <a:t>Identify and hypothesize about sources of program failures, and reflect on how to better verify the correctness of such programs</a:t>
            </a:r>
            <a:endParaRPr/>
          </a:p>
          <a:p>
            <a:pPr indent="0" lvl="0" marL="0" rtl="0" algn="l">
              <a:spcBef>
                <a:spcPts val="10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Lecture Plan (approximate)</a:t>
            </a:r>
            <a:endParaRPr/>
          </a:p>
        </p:txBody>
      </p:sp>
      <p:sp>
        <p:nvSpPr>
          <p:cNvPr id="189" name="Google Shape;189;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190" name="Google Shape;190;p28"/>
          <p:cNvPicPr preferRelativeResize="0"/>
          <p:nvPr/>
        </p:nvPicPr>
        <p:blipFill>
          <a:blip r:embed="rId3">
            <a:alphaModFix/>
          </a:blip>
          <a:stretch>
            <a:fillRect/>
          </a:stretch>
        </p:blipFill>
        <p:spPr>
          <a:xfrm>
            <a:off x="1747113" y="1243649"/>
            <a:ext cx="5397926" cy="3594450"/>
          </a:xfrm>
          <a:prstGeom prst="rect">
            <a:avLst/>
          </a:prstGeom>
          <a:noFill/>
          <a:ln>
            <a:noFill/>
          </a:ln>
        </p:spPr>
      </p:pic>
      <p:sp>
        <p:nvSpPr>
          <p:cNvPr id="191" name="Google Shape;191;p28"/>
          <p:cNvSpPr txBox="1"/>
          <p:nvPr/>
        </p:nvSpPr>
        <p:spPr>
          <a:xfrm>
            <a:off x="532750" y="1908225"/>
            <a:ext cx="14337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Lectures 2-3</a:t>
            </a:r>
            <a:endParaRPr/>
          </a:p>
        </p:txBody>
      </p:sp>
      <p:sp>
        <p:nvSpPr>
          <p:cNvPr id="192" name="Google Shape;192;p28"/>
          <p:cNvSpPr txBox="1"/>
          <p:nvPr/>
        </p:nvSpPr>
        <p:spPr>
          <a:xfrm>
            <a:off x="6497000" y="1334125"/>
            <a:ext cx="16008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Lectures 4 - 8, 15</a:t>
            </a:r>
            <a:endParaRPr/>
          </a:p>
        </p:txBody>
      </p:sp>
      <p:sp>
        <p:nvSpPr>
          <p:cNvPr id="193" name="Google Shape;193;p28"/>
          <p:cNvSpPr txBox="1"/>
          <p:nvPr/>
        </p:nvSpPr>
        <p:spPr>
          <a:xfrm>
            <a:off x="731000" y="3404450"/>
            <a:ext cx="14337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Lectures 9 - 11</a:t>
            </a:r>
            <a:endParaRPr/>
          </a:p>
        </p:txBody>
      </p:sp>
      <p:sp>
        <p:nvSpPr>
          <p:cNvPr id="194" name="Google Shape;194;p28"/>
          <p:cNvSpPr txBox="1"/>
          <p:nvPr/>
        </p:nvSpPr>
        <p:spPr>
          <a:xfrm>
            <a:off x="6414375" y="3404450"/>
            <a:ext cx="15480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Lectures 13 - 14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01" name="Google Shape;201;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Changes from Last Time</a:t>
            </a:r>
            <a:endParaRPr/>
          </a:p>
        </p:txBody>
      </p:sp>
      <p:sp>
        <p:nvSpPr>
          <p:cNvPr id="202" name="Google Shape;202;p2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Slides have been updated and some examples have been added or reworked.</a:t>
            </a:r>
            <a:endParaRPr/>
          </a:p>
          <a:p>
            <a:pPr indent="-393700" lvl="0" marL="457200" rtl="0" algn="l">
              <a:spcBef>
                <a:spcPts val="1000"/>
              </a:spcBef>
              <a:spcAft>
                <a:spcPts val="0"/>
              </a:spcAft>
              <a:buSzPts val="2600"/>
              <a:buChar char="•"/>
            </a:pPr>
            <a:r>
              <a:rPr lang="sv-SE"/>
              <a:t>Assignments have been updated and reworked.</a:t>
            </a:r>
            <a:endParaRPr/>
          </a:p>
          <a:p>
            <a:pPr indent="-368300" lvl="1" marL="914400" rtl="0" algn="l">
              <a:spcBef>
                <a:spcPts val="500"/>
              </a:spcBef>
              <a:spcAft>
                <a:spcPts val="0"/>
              </a:spcAft>
              <a:buSzPts val="2200"/>
              <a:buChar char="•"/>
            </a:pPr>
            <a:r>
              <a:rPr lang="sv-SE"/>
              <a:t>Assignment 1 split in two (earlier feedback).</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(Optional) Course Literature</a:t>
            </a:r>
            <a:endParaRPr/>
          </a:p>
        </p:txBody>
      </p:sp>
      <p:sp>
        <p:nvSpPr>
          <p:cNvPr id="208" name="Google Shape;208;p30"/>
          <p:cNvSpPr txBox="1"/>
          <p:nvPr>
            <p:ph idx="1" type="body"/>
          </p:nvPr>
        </p:nvSpPr>
        <p:spPr>
          <a:xfrm>
            <a:off x="69350" y="1282400"/>
            <a:ext cx="59745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Software Testing and Analysis, Mauro Pezze and Michal Young.</a:t>
            </a:r>
            <a:endParaRPr sz="2200"/>
          </a:p>
          <a:p>
            <a:pPr indent="-342900" lvl="1" marL="914400" rtl="0" algn="l">
              <a:spcBef>
                <a:spcPts val="500"/>
              </a:spcBef>
              <a:spcAft>
                <a:spcPts val="0"/>
              </a:spcAft>
              <a:buSzPts val="1800"/>
              <a:buChar char="•"/>
            </a:pPr>
            <a:r>
              <a:rPr lang="sv-SE" sz="1800"/>
              <a:t>Free: </a:t>
            </a:r>
            <a:r>
              <a:rPr lang="sv-SE" sz="1800" u="sng">
                <a:solidFill>
                  <a:schemeClr val="hlink"/>
                </a:solidFill>
                <a:hlinkClick r:id="rId3"/>
              </a:rPr>
              <a:t>https://ix.cs.uoregon.edu/~michal/book/free.php</a:t>
            </a:r>
            <a:r>
              <a:rPr lang="sv-SE" sz="1800"/>
              <a:t> </a:t>
            </a:r>
            <a:endParaRPr sz="1800"/>
          </a:p>
          <a:p>
            <a:pPr indent="-368300" lvl="0" marL="457200" rtl="0" algn="l">
              <a:spcBef>
                <a:spcPts val="1000"/>
              </a:spcBef>
              <a:spcAft>
                <a:spcPts val="0"/>
              </a:spcAft>
              <a:buSzPts val="2200"/>
              <a:buChar char="•"/>
            </a:pPr>
            <a:r>
              <a:rPr lang="sv-SE" sz="2200"/>
              <a:t>Effective Software Testing: A Developer's Guide, Maurício Aniche. </a:t>
            </a:r>
            <a:endParaRPr sz="2200"/>
          </a:p>
          <a:p>
            <a:pPr indent="-342900" lvl="1" marL="914400" rtl="0" algn="l">
              <a:spcBef>
                <a:spcPts val="500"/>
              </a:spcBef>
              <a:spcAft>
                <a:spcPts val="0"/>
              </a:spcAft>
              <a:buSzPts val="1800"/>
              <a:buChar char="•"/>
            </a:pPr>
            <a:r>
              <a:rPr lang="sv-SE" sz="1800"/>
              <a:t>$25.99 (eBook), $32.49 (physical).</a:t>
            </a:r>
            <a:endParaRPr sz="1800"/>
          </a:p>
          <a:p>
            <a:pPr indent="-342900" lvl="1" marL="914400" rtl="0" algn="l">
              <a:spcBef>
                <a:spcPts val="500"/>
              </a:spcBef>
              <a:spcAft>
                <a:spcPts val="0"/>
              </a:spcAft>
              <a:buSzPts val="1800"/>
              <a:buChar char="•"/>
            </a:pPr>
            <a:r>
              <a:rPr lang="sv-SE" sz="1800" u="sng">
                <a:solidFill>
                  <a:schemeClr val="hlink"/>
                </a:solidFill>
                <a:hlinkClick r:id="rId4"/>
              </a:rPr>
              <a:t>https://www.effective-software-testing.com/</a:t>
            </a:r>
            <a:r>
              <a:rPr lang="sv-SE" sz="1800"/>
              <a:t> </a:t>
            </a:r>
            <a:endParaRPr sz="1800"/>
          </a:p>
        </p:txBody>
      </p:sp>
      <p:pic>
        <p:nvPicPr>
          <p:cNvPr descr="Screenshot from 2015-12-04 13:51:52.png" id="209" name="Google Shape;209;p30"/>
          <p:cNvPicPr preferRelativeResize="0"/>
          <p:nvPr/>
        </p:nvPicPr>
        <p:blipFill>
          <a:blip r:embed="rId5">
            <a:alphaModFix/>
          </a:blip>
          <a:stretch>
            <a:fillRect/>
          </a:stretch>
        </p:blipFill>
        <p:spPr>
          <a:xfrm>
            <a:off x="7176526" y="1112775"/>
            <a:ext cx="1468100" cy="1824775"/>
          </a:xfrm>
          <a:prstGeom prst="rect">
            <a:avLst/>
          </a:prstGeom>
          <a:noFill/>
          <a:ln>
            <a:noFill/>
          </a:ln>
        </p:spPr>
      </p:pic>
      <p:sp>
        <p:nvSpPr>
          <p:cNvPr id="210" name="Google Shape;210;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211" name="Google Shape;211;p30"/>
          <p:cNvPicPr preferRelativeResize="0"/>
          <p:nvPr/>
        </p:nvPicPr>
        <p:blipFill>
          <a:blip r:embed="rId6">
            <a:alphaModFix/>
          </a:blip>
          <a:stretch>
            <a:fillRect/>
          </a:stretch>
        </p:blipFill>
        <p:spPr>
          <a:xfrm>
            <a:off x="7278350" y="3072775"/>
            <a:ext cx="1264450" cy="1676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Prerequisite Knowledge</a:t>
            </a:r>
            <a:endParaRPr/>
          </a:p>
        </p:txBody>
      </p:sp>
      <p:sp>
        <p:nvSpPr>
          <p:cNvPr id="217" name="Google Shape;217;p3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You need to be proficient in Java. </a:t>
            </a:r>
            <a:endParaRPr/>
          </a:p>
          <a:p>
            <a:pPr indent="-368300" lvl="1" marL="914400" rtl="0" algn="l">
              <a:spcBef>
                <a:spcPts val="500"/>
              </a:spcBef>
              <a:spcAft>
                <a:spcPts val="0"/>
              </a:spcAft>
              <a:buSzPts val="2200"/>
              <a:buChar char="•"/>
            </a:pPr>
            <a:r>
              <a:rPr lang="sv-SE"/>
              <a:t>Some code examples also in Python, C/C++.</a:t>
            </a:r>
            <a:endParaRPr/>
          </a:p>
          <a:p>
            <a:pPr indent="-393700" lvl="0" marL="457200" rtl="0" algn="l">
              <a:spcBef>
                <a:spcPts val="1000"/>
              </a:spcBef>
              <a:spcAft>
                <a:spcPts val="0"/>
              </a:spcAft>
              <a:buSzPts val="2600"/>
              <a:buChar char="•"/>
            </a:pPr>
            <a:r>
              <a:rPr lang="sv-SE"/>
              <a:t>Good to know:</a:t>
            </a:r>
            <a:endParaRPr/>
          </a:p>
          <a:p>
            <a:pPr indent="-368300" lvl="1" marL="914400" rtl="0" algn="l">
              <a:spcBef>
                <a:spcPts val="500"/>
              </a:spcBef>
              <a:spcAft>
                <a:spcPts val="0"/>
              </a:spcAft>
              <a:buSzPts val="2200"/>
              <a:buChar char="•"/>
            </a:pPr>
            <a:r>
              <a:rPr lang="sv-SE"/>
              <a:t>Basic understanding of REST APIs.</a:t>
            </a:r>
            <a:endParaRPr/>
          </a:p>
          <a:p>
            <a:pPr indent="-368300" lvl="0" marL="914400" rtl="0" algn="l">
              <a:spcBef>
                <a:spcPts val="1000"/>
              </a:spcBef>
              <a:spcAft>
                <a:spcPts val="0"/>
              </a:spcAft>
              <a:buSzPts val="2200"/>
              <a:buChar char="•"/>
            </a:pPr>
            <a:r>
              <a:rPr lang="sv-SE" sz="2200"/>
              <a:t>Basic understanding of formal logic.</a:t>
            </a:r>
            <a:endParaRPr/>
          </a:p>
        </p:txBody>
      </p:sp>
      <p:sp>
        <p:nvSpPr>
          <p:cNvPr id="218" name="Google Shape;218;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Course Design</a:t>
            </a:r>
            <a:endParaRPr/>
          </a:p>
        </p:txBody>
      </p:sp>
      <p:sp>
        <p:nvSpPr>
          <p:cNvPr id="224" name="Google Shape;224;p32"/>
          <p:cNvSpPr txBox="1"/>
          <p:nvPr>
            <p:ph idx="1" type="body"/>
          </p:nvPr>
        </p:nvSpPr>
        <p:spPr>
          <a:xfrm>
            <a:off x="418550" y="1224200"/>
            <a:ext cx="8217900" cy="35769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t>                                    </a:t>
            </a:r>
            <a:r>
              <a:rPr lang="sv-SE"/>
              <a:t>Lectures</a:t>
            </a:r>
            <a:endParaRPr/>
          </a:p>
          <a:p>
            <a:pPr indent="0" lvl="0" marL="0" marR="0" rtl="0" algn="l">
              <a:lnSpc>
                <a:spcPct val="100000"/>
              </a:lnSpc>
              <a:spcBef>
                <a:spcPts val="600"/>
              </a:spcBef>
              <a:spcAft>
                <a:spcPts val="0"/>
              </a:spcAft>
              <a:buNone/>
            </a:pPr>
            <a:r>
              <a:t/>
            </a:r>
            <a:endParaRPr/>
          </a:p>
          <a:p>
            <a:pPr indent="0" lvl="0" marL="0" rtl="0" algn="l">
              <a:spcBef>
                <a:spcPts val="1000"/>
              </a:spcBef>
              <a:spcAft>
                <a:spcPts val="0"/>
              </a:spcAft>
              <a:buNone/>
            </a:pPr>
            <a:r>
              <a:t/>
            </a:r>
            <a:endParaRPr/>
          </a:p>
        </p:txBody>
      </p:sp>
      <p:pic>
        <p:nvPicPr>
          <p:cNvPr descr="Lecture_Blue-Focus-Marketing.jpg" id="225" name="Google Shape;225;p32"/>
          <p:cNvPicPr preferRelativeResize="0"/>
          <p:nvPr/>
        </p:nvPicPr>
        <p:blipFill>
          <a:blip r:embed="rId3">
            <a:alphaModFix/>
          </a:blip>
          <a:stretch>
            <a:fillRect/>
          </a:stretch>
        </p:blipFill>
        <p:spPr>
          <a:xfrm>
            <a:off x="3482775" y="1758625"/>
            <a:ext cx="1927841" cy="1151026"/>
          </a:xfrm>
          <a:prstGeom prst="rect">
            <a:avLst/>
          </a:prstGeom>
          <a:noFill/>
          <a:ln>
            <a:noFill/>
          </a:ln>
        </p:spPr>
      </p:pic>
      <p:sp>
        <p:nvSpPr>
          <p:cNvPr id="226" name="Google Shape;226;p32"/>
          <p:cNvSpPr txBox="1"/>
          <p:nvPr>
            <p:ph idx="1" type="body"/>
          </p:nvPr>
        </p:nvSpPr>
        <p:spPr>
          <a:xfrm>
            <a:off x="468900" y="2820875"/>
            <a:ext cx="3452700" cy="644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Exercise Sessions</a:t>
            </a:r>
            <a:endParaRPr/>
          </a:p>
        </p:txBody>
      </p:sp>
      <p:pic>
        <p:nvPicPr>
          <p:cNvPr descr="34.jpg" id="227" name="Google Shape;227;p32"/>
          <p:cNvPicPr preferRelativeResize="0"/>
          <p:nvPr/>
        </p:nvPicPr>
        <p:blipFill>
          <a:blip r:embed="rId4">
            <a:alphaModFix/>
          </a:blip>
          <a:stretch>
            <a:fillRect/>
          </a:stretch>
        </p:blipFill>
        <p:spPr>
          <a:xfrm>
            <a:off x="728009" y="3553743"/>
            <a:ext cx="2617062" cy="1288330"/>
          </a:xfrm>
          <a:prstGeom prst="rect">
            <a:avLst/>
          </a:prstGeom>
          <a:noFill/>
          <a:ln>
            <a:noFill/>
          </a:ln>
        </p:spPr>
      </p:pic>
      <p:pic>
        <p:nvPicPr>
          <p:cNvPr descr="Project-Management.jpg" id="228" name="Google Shape;228;p32"/>
          <p:cNvPicPr preferRelativeResize="0"/>
          <p:nvPr/>
        </p:nvPicPr>
        <p:blipFill>
          <a:blip r:embed="rId5">
            <a:alphaModFix/>
          </a:blip>
          <a:stretch>
            <a:fillRect/>
          </a:stretch>
        </p:blipFill>
        <p:spPr>
          <a:xfrm>
            <a:off x="5865754" y="3464986"/>
            <a:ext cx="2874660" cy="1388609"/>
          </a:xfrm>
          <a:prstGeom prst="rect">
            <a:avLst/>
          </a:prstGeom>
          <a:noFill/>
          <a:ln>
            <a:noFill/>
          </a:ln>
        </p:spPr>
      </p:pic>
      <p:sp>
        <p:nvSpPr>
          <p:cNvPr id="229" name="Google Shape;229;p32"/>
          <p:cNvSpPr txBox="1"/>
          <p:nvPr>
            <p:ph idx="1" type="body"/>
          </p:nvPr>
        </p:nvSpPr>
        <p:spPr>
          <a:xfrm>
            <a:off x="5780322" y="2909642"/>
            <a:ext cx="3324900" cy="6441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t>Group Assignments</a:t>
            </a:r>
            <a:endParaRPr/>
          </a:p>
          <a:p>
            <a:pPr indent="0" lvl="0" marL="0" marR="0" rtl="0" algn="l">
              <a:lnSpc>
                <a:spcPct val="100000"/>
              </a:lnSpc>
              <a:spcBef>
                <a:spcPts val="600"/>
              </a:spcBef>
              <a:spcAft>
                <a:spcPts val="0"/>
              </a:spcAft>
              <a:buNone/>
            </a:pPr>
            <a:r>
              <a:t/>
            </a:r>
            <a:endParaRPr/>
          </a:p>
          <a:p>
            <a:pPr indent="0" lvl="0" marL="0" rtl="0" algn="l">
              <a:spcBef>
                <a:spcPts val="1000"/>
              </a:spcBef>
              <a:spcAft>
                <a:spcPts val="0"/>
              </a:spcAft>
              <a:buNone/>
            </a:pPr>
            <a:r>
              <a:t/>
            </a:r>
            <a:endParaRPr/>
          </a:p>
        </p:txBody>
      </p:sp>
      <p:sp>
        <p:nvSpPr>
          <p:cNvPr id="230" name="Google Shape;230;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86" name="Google Shape;86;p15"/>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When is software ready for release?</a:t>
            </a:r>
            <a:endParaRPr/>
          </a:p>
        </p:txBody>
      </p:sp>
      <p:sp>
        <p:nvSpPr>
          <p:cNvPr id="87" name="Google Shape;87;p15"/>
          <p:cNvSpPr txBox="1"/>
          <p:nvPr/>
        </p:nvSpPr>
        <p:spPr>
          <a:xfrm>
            <a:off x="1597425" y="816838"/>
            <a:ext cx="213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SE" sz="1200">
                <a:highlight>
                  <a:srgbClr val="FFFFFF"/>
                </a:highlight>
              </a:rPr>
              <a:t>menti.com, code </a:t>
            </a:r>
            <a:r>
              <a:rPr b="1" lang="sv-SE" sz="1200">
                <a:highlight>
                  <a:srgbClr val="FFFFFF"/>
                </a:highlight>
              </a:rPr>
              <a:t>61 86 45 5</a:t>
            </a:r>
            <a:endParaRPr b="1"/>
          </a:p>
        </p:txBody>
      </p:sp>
      <p:pic>
        <p:nvPicPr>
          <p:cNvPr id="88" name="Google Shape;88;p15"/>
          <p:cNvPicPr preferRelativeResize="0"/>
          <p:nvPr/>
        </p:nvPicPr>
        <p:blipFill>
          <a:blip r:embed="rId3">
            <a:alphaModFix/>
          </a:blip>
          <a:stretch>
            <a:fillRect/>
          </a:stretch>
        </p:blipFill>
        <p:spPr>
          <a:xfrm>
            <a:off x="557900" y="527275"/>
            <a:ext cx="948425" cy="948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37" name="Google Shape;237;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Examination Form</a:t>
            </a:r>
            <a:endParaRPr/>
          </a:p>
        </p:txBody>
      </p:sp>
      <p:sp>
        <p:nvSpPr>
          <p:cNvPr id="238" name="Google Shape;238;p3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Sub-Courses</a:t>
            </a:r>
            <a:endParaRPr b="1"/>
          </a:p>
          <a:p>
            <a:pPr indent="-393700" lvl="0" marL="457200" rtl="0" algn="l">
              <a:spcBef>
                <a:spcPts val="1000"/>
              </a:spcBef>
              <a:spcAft>
                <a:spcPts val="0"/>
              </a:spcAft>
              <a:buSzPts val="2600"/>
              <a:buChar char="•"/>
            </a:pPr>
            <a:r>
              <a:rPr lang="sv-SE"/>
              <a:t>Written examination (Skriftlig tentamen), 4.5 higher education credits</a:t>
            </a:r>
            <a:endParaRPr/>
          </a:p>
          <a:p>
            <a:pPr indent="-393700" lvl="0" marL="457200" rtl="0" algn="l">
              <a:spcBef>
                <a:spcPts val="0"/>
              </a:spcBef>
              <a:spcAft>
                <a:spcPts val="0"/>
              </a:spcAft>
              <a:buSzPts val="2600"/>
              <a:buChar char="•"/>
            </a:pPr>
            <a:r>
              <a:rPr lang="sv-SE"/>
              <a:t>Assignments (Inlämningsuppgifter), 3 higher education credits</a:t>
            </a:r>
            <a:endParaRPr/>
          </a:p>
          <a:p>
            <a:pPr indent="-368300" lvl="1" marL="914400" rtl="0" algn="l">
              <a:spcBef>
                <a:spcPts val="0"/>
              </a:spcBef>
              <a:spcAft>
                <a:spcPts val="0"/>
              </a:spcAft>
              <a:buSzPts val="2200"/>
              <a:buChar char="•"/>
            </a:pPr>
            <a:r>
              <a:rPr lang="sv-SE"/>
              <a:t>Grading scale: Fail (U), 3-5</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45" name="Google Shape;245;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Assessment</a:t>
            </a:r>
            <a:endParaRPr/>
          </a:p>
        </p:txBody>
      </p:sp>
      <p:sp>
        <p:nvSpPr>
          <p:cNvPr id="246" name="Google Shape;246;p34"/>
          <p:cNvSpPr txBox="1"/>
          <p:nvPr>
            <p:ph idx="1" type="body"/>
          </p:nvPr>
        </p:nvSpPr>
        <p:spPr>
          <a:xfrm>
            <a:off x="468900" y="1282400"/>
            <a:ext cx="83850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Individual hall exam at end of course</a:t>
            </a:r>
            <a:endParaRPr/>
          </a:p>
          <a:p>
            <a:pPr indent="-393700" lvl="0" marL="457200" rtl="0" algn="l">
              <a:spcBef>
                <a:spcPts val="1000"/>
              </a:spcBef>
              <a:spcAft>
                <a:spcPts val="0"/>
              </a:spcAft>
              <a:buSzPts val="2600"/>
              <a:buChar char="•"/>
            </a:pPr>
            <a:r>
              <a:rPr lang="sv-SE"/>
              <a:t>Written assignments in teams of </a:t>
            </a:r>
            <a:r>
              <a:rPr b="1" lang="sv-SE">
                <a:solidFill>
                  <a:srgbClr val="FF0000"/>
                </a:solidFill>
              </a:rPr>
              <a:t>three</a:t>
            </a:r>
            <a:r>
              <a:rPr lang="sv-SE"/>
              <a:t>.</a:t>
            </a:r>
            <a:endParaRPr/>
          </a:p>
          <a:p>
            <a:pPr indent="-368300" lvl="1" marL="914400" rtl="0" algn="l">
              <a:spcBef>
                <a:spcPts val="500"/>
              </a:spcBef>
              <a:spcAft>
                <a:spcPts val="0"/>
              </a:spcAft>
              <a:buClr>
                <a:schemeClr val="accent3"/>
              </a:buClr>
              <a:buSzPts val="2200"/>
              <a:buChar char="•"/>
            </a:pPr>
            <a:r>
              <a:rPr b="1" lang="sv-SE">
                <a:solidFill>
                  <a:schemeClr val="accent3"/>
                </a:solidFill>
              </a:rPr>
              <a:t>You may choose your own team. </a:t>
            </a:r>
            <a:endParaRPr b="1">
              <a:solidFill>
                <a:schemeClr val="accent3"/>
              </a:solidFill>
            </a:endParaRPr>
          </a:p>
          <a:p>
            <a:pPr indent="-368300" lvl="1" marL="914400" rtl="0" algn="l">
              <a:spcBef>
                <a:spcPts val="500"/>
              </a:spcBef>
              <a:spcAft>
                <a:spcPts val="0"/>
              </a:spcAft>
              <a:buClr>
                <a:schemeClr val="accent3"/>
              </a:buClr>
              <a:buSzPts val="2200"/>
              <a:buChar char="•"/>
            </a:pPr>
            <a:r>
              <a:rPr b="1" lang="sv-SE">
                <a:solidFill>
                  <a:schemeClr val="accent3"/>
                </a:solidFill>
              </a:rPr>
              <a:t>See Assignment 0 on Canvas. Due Sunday.</a:t>
            </a:r>
            <a:endParaRPr b="1">
              <a:solidFill>
                <a:schemeClr val="accent3"/>
              </a:solidFill>
            </a:endParaRPr>
          </a:p>
          <a:p>
            <a:pPr indent="-393700" lvl="0" marL="457200" rtl="0" algn="l">
              <a:spcBef>
                <a:spcPts val="1000"/>
              </a:spcBef>
              <a:spcAft>
                <a:spcPts val="0"/>
              </a:spcAft>
              <a:buSzPts val="2600"/>
              <a:buChar char="•"/>
            </a:pPr>
            <a:r>
              <a:rPr lang="sv-SE"/>
              <a:t>Four written assignments.</a:t>
            </a:r>
            <a:endParaRPr/>
          </a:p>
          <a:p>
            <a:pPr indent="-368300" lvl="1" marL="914400" rtl="0" algn="l">
              <a:spcBef>
                <a:spcPts val="500"/>
              </a:spcBef>
              <a:spcAft>
                <a:spcPts val="0"/>
              </a:spcAft>
              <a:buSzPts val="2200"/>
              <a:buChar char="•"/>
            </a:pPr>
            <a:r>
              <a:rPr lang="sv-SE"/>
              <a:t>Equally weighted. </a:t>
            </a:r>
            <a:endParaRPr/>
          </a:p>
          <a:p>
            <a:pPr indent="-368300" lvl="1" marL="914400" rtl="0" algn="l">
              <a:spcBef>
                <a:spcPts val="500"/>
              </a:spcBef>
              <a:spcAft>
                <a:spcPts val="0"/>
              </a:spcAft>
              <a:buSzPts val="2200"/>
              <a:buChar char="•"/>
            </a:pPr>
            <a:r>
              <a:rPr lang="sv-SE"/>
              <a:t>Module grade is average of assignment grades.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53" name="Google Shape;253;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Assessment</a:t>
            </a:r>
            <a:endParaRPr/>
          </a:p>
        </p:txBody>
      </p:sp>
      <p:sp>
        <p:nvSpPr>
          <p:cNvPr id="254" name="Google Shape;254;p3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Self and peer-evaluation due with each assignment</a:t>
            </a:r>
            <a:endParaRPr/>
          </a:p>
          <a:p>
            <a:pPr indent="-368300" lvl="1" marL="914400" rtl="0" algn="l">
              <a:spcBef>
                <a:spcPts val="500"/>
              </a:spcBef>
              <a:spcAft>
                <a:spcPts val="0"/>
              </a:spcAft>
              <a:buSzPts val="2200"/>
              <a:buChar char="•"/>
            </a:pPr>
            <a:r>
              <a:rPr lang="sv-SE"/>
              <a:t>May be used to adjust individual assignment grades.</a:t>
            </a:r>
            <a:endParaRPr/>
          </a:p>
          <a:p>
            <a:pPr indent="-368300" lvl="1" marL="914400" rtl="0" algn="l">
              <a:spcBef>
                <a:spcPts val="500"/>
              </a:spcBef>
              <a:spcAft>
                <a:spcPts val="0"/>
              </a:spcAft>
              <a:buClr>
                <a:schemeClr val="accent3"/>
              </a:buClr>
              <a:buSzPts val="2200"/>
              <a:buChar char="•"/>
            </a:pPr>
            <a:r>
              <a:rPr b="1" lang="sv-SE">
                <a:solidFill>
                  <a:schemeClr val="accent3"/>
                </a:solidFill>
              </a:rPr>
              <a:t>AKA: don’t slack off!</a:t>
            </a:r>
            <a:endParaRPr b="1">
              <a:solidFill>
                <a:schemeClr val="accent3"/>
              </a:solidFill>
            </a:endParaRPr>
          </a:p>
          <a:p>
            <a:pPr indent="-393700" lvl="0" marL="457200" rtl="0" algn="l">
              <a:spcBef>
                <a:spcPts val="1000"/>
              </a:spcBef>
              <a:spcAft>
                <a:spcPts val="0"/>
              </a:spcAft>
              <a:buSzPts val="2600"/>
              <a:buChar char="•"/>
            </a:pPr>
            <a:r>
              <a:rPr lang="sv-SE"/>
              <a:t>Late assignments, -20% per day, 0% after two days</a:t>
            </a:r>
            <a:endParaRPr/>
          </a:p>
          <a:p>
            <a:pPr indent="-393700" lvl="0" marL="457200" rtl="0" algn="l">
              <a:spcBef>
                <a:spcPts val="1000"/>
              </a:spcBef>
              <a:spcAft>
                <a:spcPts val="0"/>
              </a:spcAft>
              <a:buSzPts val="2600"/>
              <a:buChar char="•"/>
            </a:pPr>
            <a:r>
              <a:rPr lang="sv-SE"/>
              <a:t>If final assignment average is failing, all three assignments must be redone/resubmitted.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61" name="Google Shape;261;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Grading Scale</a:t>
            </a:r>
            <a:endParaRPr/>
          </a:p>
        </p:txBody>
      </p:sp>
      <p:sp>
        <p:nvSpPr>
          <p:cNvPr id="262" name="Google Shape;262;p36"/>
          <p:cNvSpPr txBox="1"/>
          <p:nvPr>
            <p:ph idx="1" type="body"/>
          </p:nvPr>
        </p:nvSpPr>
        <p:spPr>
          <a:xfrm>
            <a:off x="468900" y="1282392"/>
            <a:ext cx="8217900" cy="6684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Score of 1-100, converted to Fail, 3-5:</a:t>
            </a:r>
            <a:endParaRPr/>
          </a:p>
          <a:p>
            <a:pPr indent="-393700" lvl="0" marL="457200" rtl="0" algn="l">
              <a:spcBef>
                <a:spcPts val="0"/>
              </a:spcBef>
              <a:spcAft>
                <a:spcPts val="0"/>
              </a:spcAft>
              <a:buSzPts val="2600"/>
              <a:buChar char="•"/>
            </a:pPr>
            <a:r>
              <a:rPr lang="sv-SE"/>
              <a:t>Final course grade:</a:t>
            </a:r>
            <a:endParaRPr/>
          </a:p>
        </p:txBody>
      </p:sp>
      <p:pic>
        <p:nvPicPr>
          <p:cNvPr id="263" name="Google Shape;263;p36"/>
          <p:cNvPicPr preferRelativeResize="0"/>
          <p:nvPr/>
        </p:nvPicPr>
        <p:blipFill>
          <a:blip r:embed="rId3">
            <a:alphaModFix/>
          </a:blip>
          <a:stretch>
            <a:fillRect/>
          </a:stretch>
        </p:blipFill>
        <p:spPr>
          <a:xfrm>
            <a:off x="7144325" y="911647"/>
            <a:ext cx="1363125" cy="1039150"/>
          </a:xfrm>
          <a:prstGeom prst="rect">
            <a:avLst/>
          </a:prstGeom>
          <a:noFill/>
          <a:ln>
            <a:noFill/>
          </a:ln>
        </p:spPr>
      </p:pic>
      <p:pic>
        <p:nvPicPr>
          <p:cNvPr id="264" name="Google Shape;264;p36"/>
          <p:cNvPicPr preferRelativeResize="0"/>
          <p:nvPr/>
        </p:nvPicPr>
        <p:blipFill>
          <a:blip r:embed="rId4">
            <a:alphaModFix/>
          </a:blip>
          <a:stretch>
            <a:fillRect/>
          </a:stretch>
        </p:blipFill>
        <p:spPr>
          <a:xfrm>
            <a:off x="1639175" y="2289412"/>
            <a:ext cx="5344726" cy="2082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Expected Workload</a:t>
            </a:r>
            <a:endParaRPr/>
          </a:p>
        </p:txBody>
      </p:sp>
      <p:sp>
        <p:nvSpPr>
          <p:cNvPr id="270" name="Google Shape;270;p3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This class can be time consuming.</a:t>
            </a:r>
            <a:endParaRPr/>
          </a:p>
          <a:p>
            <a:pPr indent="-368300" lvl="1" marL="914400" rtl="0" algn="l">
              <a:spcBef>
                <a:spcPts val="500"/>
              </a:spcBef>
              <a:spcAft>
                <a:spcPts val="0"/>
              </a:spcAft>
              <a:buSzPts val="2200"/>
              <a:buChar char="•"/>
            </a:pPr>
            <a:r>
              <a:rPr lang="sv-SE"/>
              <a:t>Understanding the material takes time.</a:t>
            </a:r>
            <a:endParaRPr/>
          </a:p>
          <a:p>
            <a:pPr indent="-368300" lvl="1" marL="914400" rtl="0" algn="l">
              <a:spcBef>
                <a:spcPts val="500"/>
              </a:spcBef>
              <a:spcAft>
                <a:spcPts val="0"/>
              </a:spcAft>
              <a:buSzPts val="2200"/>
              <a:buChar char="•"/>
            </a:pPr>
            <a:r>
              <a:rPr lang="sv-SE"/>
              <a:t>Project work requires team coordination.</a:t>
            </a:r>
            <a:endParaRPr/>
          </a:p>
          <a:p>
            <a:pPr indent="-393700" lvl="0" marL="457200" rtl="0" algn="l">
              <a:spcBef>
                <a:spcPts val="1000"/>
              </a:spcBef>
              <a:spcAft>
                <a:spcPts val="0"/>
              </a:spcAft>
              <a:buSzPts val="2600"/>
              <a:buChar char="•"/>
            </a:pPr>
            <a:r>
              <a:rPr lang="sv-SE"/>
              <a:t>Do not underestimate the project work.</a:t>
            </a:r>
            <a:endParaRPr/>
          </a:p>
          <a:p>
            <a:pPr indent="-368300" lvl="1" marL="914400" rtl="0" algn="l">
              <a:spcBef>
                <a:spcPts val="500"/>
              </a:spcBef>
              <a:spcAft>
                <a:spcPts val="0"/>
              </a:spcAft>
              <a:buSzPts val="2200"/>
              <a:buChar char="•"/>
            </a:pPr>
            <a:r>
              <a:rPr lang="sv-SE"/>
              <a:t>Good engineering is hard.</a:t>
            </a:r>
            <a:endParaRPr/>
          </a:p>
          <a:p>
            <a:pPr indent="-368300" lvl="1" marL="914400" rtl="0" algn="l">
              <a:spcBef>
                <a:spcPts val="500"/>
              </a:spcBef>
              <a:spcAft>
                <a:spcPts val="0"/>
              </a:spcAft>
              <a:buSzPts val="2200"/>
              <a:buChar char="•"/>
            </a:pPr>
            <a:r>
              <a:rPr lang="sv-SE"/>
              <a:t>Planning and scheduling your time is essential.</a:t>
            </a:r>
            <a:endParaRPr/>
          </a:p>
          <a:p>
            <a:pPr indent="-368300" lvl="1" marL="914400" rtl="0" algn="l">
              <a:spcBef>
                <a:spcPts val="500"/>
              </a:spcBef>
              <a:spcAft>
                <a:spcPts val="0"/>
              </a:spcAft>
              <a:buSzPts val="2200"/>
              <a:buChar char="•"/>
            </a:pPr>
            <a:r>
              <a:rPr lang="sv-SE"/>
              <a:t>Do NOT delay getting started.</a:t>
            </a:r>
            <a:endParaRPr/>
          </a:p>
          <a:p>
            <a:pPr indent="-368300" lvl="1" marL="914400" rtl="0" algn="l">
              <a:spcBef>
                <a:spcPts val="500"/>
              </a:spcBef>
              <a:spcAft>
                <a:spcPts val="0"/>
              </a:spcAft>
              <a:buSzPts val="2200"/>
              <a:buChar char="•"/>
            </a:pPr>
            <a:r>
              <a:rPr lang="sv-SE"/>
              <a:t>Appoint a team leader (and rotate the role)</a:t>
            </a:r>
            <a:endParaRPr/>
          </a:p>
        </p:txBody>
      </p:sp>
      <p:sp>
        <p:nvSpPr>
          <p:cNvPr id="271" name="Google Shape;271;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Policies</a:t>
            </a:r>
            <a:endParaRPr/>
          </a:p>
        </p:txBody>
      </p:sp>
      <p:sp>
        <p:nvSpPr>
          <p:cNvPr id="277" name="Google Shape;277;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i="1" lang="sv-SE" sz="2500"/>
              <a:t>Integrity and Ethics:</a:t>
            </a:r>
            <a:endParaRPr i="1" sz="2500"/>
          </a:p>
          <a:p>
            <a:pPr indent="-387350" lvl="0" marL="457200" rtl="0" algn="l">
              <a:spcBef>
                <a:spcPts val="1000"/>
              </a:spcBef>
              <a:spcAft>
                <a:spcPts val="0"/>
              </a:spcAft>
              <a:buSzPts val="2500"/>
              <a:buChar char="•"/>
            </a:pPr>
            <a:r>
              <a:rPr lang="sv-SE" sz="2500"/>
              <a:t>Work you submit must be your own. </a:t>
            </a:r>
            <a:endParaRPr sz="2500"/>
          </a:p>
          <a:p>
            <a:pPr indent="-361950" lvl="1" marL="914400" rtl="0" algn="l">
              <a:spcBef>
                <a:spcPts val="500"/>
              </a:spcBef>
              <a:spcAft>
                <a:spcPts val="0"/>
              </a:spcAft>
              <a:buSzPts val="2100"/>
              <a:buChar char="•"/>
            </a:pPr>
            <a:r>
              <a:rPr lang="sv-SE" sz="2100"/>
              <a:t>Generative AI: Can be used to brainstorm, summarize concepts, fix grammar, generate plots (i.e., to support learning), but all text and code must be written by </a:t>
            </a:r>
            <a:r>
              <a:rPr b="1" lang="sv-SE" sz="2100">
                <a:solidFill>
                  <a:srgbClr val="FF0000"/>
                </a:solidFill>
              </a:rPr>
              <a:t>YOU</a:t>
            </a:r>
            <a:r>
              <a:rPr lang="sv-SE" sz="2100"/>
              <a:t>.</a:t>
            </a:r>
            <a:endParaRPr sz="2100"/>
          </a:p>
          <a:p>
            <a:pPr indent="-361950" lvl="1" marL="914400" rtl="0" algn="l">
              <a:spcBef>
                <a:spcPts val="500"/>
              </a:spcBef>
              <a:spcAft>
                <a:spcPts val="0"/>
              </a:spcAft>
              <a:buSzPts val="2100"/>
              <a:buChar char="•"/>
            </a:pPr>
            <a:r>
              <a:rPr lang="sv-SE" sz="2100"/>
              <a:t>If you want to use GenAI, </a:t>
            </a:r>
            <a:r>
              <a:rPr b="1" lang="sv-SE" sz="2100">
                <a:solidFill>
                  <a:srgbClr val="FF0000"/>
                </a:solidFill>
              </a:rPr>
              <a:t>ask me first</a:t>
            </a:r>
            <a:r>
              <a:rPr lang="sv-SE" sz="2100"/>
              <a:t>, disclose in submission.</a:t>
            </a:r>
            <a:endParaRPr sz="2100"/>
          </a:p>
          <a:p>
            <a:pPr indent="-387350" lvl="0" marL="457200" rtl="0" algn="l">
              <a:spcBef>
                <a:spcPts val="1000"/>
              </a:spcBef>
              <a:spcAft>
                <a:spcPts val="0"/>
              </a:spcAft>
              <a:buSzPts val="2500"/>
              <a:buChar char="•"/>
            </a:pPr>
            <a:r>
              <a:rPr lang="sv-SE" sz="2500"/>
              <a:t>Collaboration is not permitted on assignments. </a:t>
            </a:r>
            <a:endParaRPr sz="2500"/>
          </a:p>
          <a:p>
            <a:pPr indent="-387350" lvl="0" marL="457200" rtl="0" algn="l">
              <a:spcBef>
                <a:spcPts val="1000"/>
              </a:spcBef>
              <a:spcAft>
                <a:spcPts val="0"/>
              </a:spcAft>
              <a:buSzPts val="2500"/>
              <a:buChar char="•"/>
            </a:pPr>
            <a:r>
              <a:rPr lang="sv-SE" sz="2500"/>
              <a:t>Violation = failing grade and reporting.</a:t>
            </a:r>
            <a:endParaRPr sz="2500"/>
          </a:p>
        </p:txBody>
      </p:sp>
      <p:sp>
        <p:nvSpPr>
          <p:cNvPr id="278" name="Google Shape;278;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Policies</a:t>
            </a:r>
            <a:endParaRPr/>
          </a:p>
        </p:txBody>
      </p:sp>
      <p:sp>
        <p:nvSpPr>
          <p:cNvPr id="284" name="Google Shape;284;p3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i="1" lang="sv-SE"/>
              <a:t>Classroom Climate:</a:t>
            </a:r>
            <a:endParaRPr/>
          </a:p>
          <a:p>
            <a:pPr indent="0" lvl="0" marL="0" rtl="0" algn="l">
              <a:lnSpc>
                <a:spcPct val="115000"/>
              </a:lnSpc>
              <a:spcBef>
                <a:spcPts val="0"/>
              </a:spcBef>
              <a:spcAft>
                <a:spcPts val="0"/>
              </a:spcAft>
              <a:buClr>
                <a:schemeClr val="dk1"/>
              </a:buClr>
              <a:buSzPts val="1100"/>
              <a:buFont typeface="Arial"/>
              <a:buNone/>
            </a:pPr>
            <a:r>
              <a:rPr lang="sv-SE" sz="1800"/>
              <a:t>Arrive on time, don’t talk during lecture unless part of class discussion. Disruptive students will be warned and dismissed.</a:t>
            </a:r>
            <a:endParaRPr i="1"/>
          </a:p>
          <a:p>
            <a:pPr indent="0" lvl="0" marL="0" rtl="0" algn="l">
              <a:lnSpc>
                <a:spcPct val="115000"/>
              </a:lnSpc>
              <a:spcBef>
                <a:spcPts val="0"/>
              </a:spcBef>
              <a:spcAft>
                <a:spcPts val="0"/>
              </a:spcAft>
              <a:buNone/>
            </a:pPr>
            <a:r>
              <a:rPr i="1" lang="sv-SE"/>
              <a:t>Diversity</a:t>
            </a:r>
            <a:endParaRPr sz="3000"/>
          </a:p>
          <a:p>
            <a:pPr indent="0" lvl="0" marL="0" rtl="0" algn="l">
              <a:lnSpc>
                <a:spcPct val="115000"/>
              </a:lnSpc>
              <a:spcBef>
                <a:spcPts val="0"/>
              </a:spcBef>
              <a:spcAft>
                <a:spcPts val="0"/>
              </a:spcAft>
              <a:buNone/>
            </a:pPr>
            <a:r>
              <a:rPr lang="sv-SE" sz="1800"/>
              <a:t>Students in this class are expected to work with all other students, regardless of gender, race, sexuality, religion, etc. Zero-tolerance policy for discrimination.</a:t>
            </a:r>
            <a:endParaRPr sz="2000"/>
          </a:p>
          <a:p>
            <a:pPr indent="0" lvl="0" marL="0" rtl="0" algn="l">
              <a:lnSpc>
                <a:spcPct val="115000"/>
              </a:lnSpc>
              <a:spcBef>
                <a:spcPts val="0"/>
              </a:spcBef>
              <a:spcAft>
                <a:spcPts val="0"/>
              </a:spcAft>
              <a:buClr>
                <a:schemeClr val="dk1"/>
              </a:buClr>
              <a:buSzPts val="1100"/>
              <a:buFont typeface="Arial"/>
              <a:buNone/>
            </a:pPr>
            <a:r>
              <a:rPr i="1" lang="sv-SE"/>
              <a:t>Special Needs</a:t>
            </a:r>
            <a:endParaRPr/>
          </a:p>
          <a:p>
            <a:pPr indent="0" lvl="0" marL="0" rtl="0" algn="l">
              <a:lnSpc>
                <a:spcPct val="115000"/>
              </a:lnSpc>
              <a:spcBef>
                <a:spcPts val="0"/>
              </a:spcBef>
              <a:spcAft>
                <a:spcPts val="0"/>
              </a:spcAft>
              <a:buClr>
                <a:schemeClr val="dk1"/>
              </a:buClr>
              <a:buSzPts val="1100"/>
              <a:buFont typeface="Arial"/>
              <a:buNone/>
            </a:pPr>
            <a:r>
              <a:rPr lang="sv-SE" sz="1800"/>
              <a:t>We will provide reasonable accommodations to students that have special needs. Contact teaching team early to discuss individual needs. </a:t>
            </a:r>
            <a:endParaRPr i="1"/>
          </a:p>
        </p:txBody>
      </p:sp>
      <p:sp>
        <p:nvSpPr>
          <p:cNvPr id="285" name="Google Shape;285;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92" name="Google Shape;292;p40"/>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99" name="Google Shape;299;p41"/>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When is software ready for release?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06" name="Google Shape;306;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000"/>
              <a:t>The short (and not so simple) answers...</a:t>
            </a:r>
            <a:endParaRPr sz="3000"/>
          </a:p>
        </p:txBody>
      </p:sp>
      <p:sp>
        <p:nvSpPr>
          <p:cNvPr id="307" name="Google Shape;307;p4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 release </a:t>
            </a:r>
            <a:r>
              <a:rPr b="1" lang="sv-SE"/>
              <a:t>when we can’t find any bugs…</a:t>
            </a:r>
            <a:endParaRPr b="1"/>
          </a:p>
          <a:p>
            <a:pPr indent="-393700" lvl="0" marL="457200" rtl="0" algn="l">
              <a:spcBef>
                <a:spcPts val="1000"/>
              </a:spcBef>
              <a:spcAft>
                <a:spcPts val="0"/>
              </a:spcAft>
              <a:buSzPts val="2600"/>
              <a:buChar char="•"/>
            </a:pPr>
            <a:r>
              <a:rPr lang="sv-SE"/>
              <a:t>We release </a:t>
            </a:r>
            <a:r>
              <a:rPr b="1" lang="sv-SE"/>
              <a:t>when we have finished testing…</a:t>
            </a:r>
            <a:endParaRPr b="1"/>
          </a:p>
          <a:p>
            <a:pPr indent="-393700" lvl="0" marL="457200" rtl="0" algn="l">
              <a:spcBef>
                <a:spcPts val="1000"/>
              </a:spcBef>
              <a:spcAft>
                <a:spcPts val="0"/>
              </a:spcAft>
              <a:buSzPts val="2600"/>
              <a:buChar char="•"/>
            </a:pPr>
            <a:r>
              <a:rPr lang="sv-SE"/>
              <a:t>We release </a:t>
            </a:r>
            <a:r>
              <a:rPr b="1" lang="sv-SE"/>
              <a:t>when quality is high...</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Our Society Depends on Software</a:t>
            </a:r>
            <a:endParaRPr/>
          </a:p>
        </p:txBody>
      </p:sp>
      <p:sp>
        <p:nvSpPr>
          <p:cNvPr id="94" name="Google Shape;94;p1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This is software:                        So is this: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sv-SE"/>
              <a:t>                                                   Also, this:</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t/>
            </a:r>
            <a:endParaRPr/>
          </a:p>
        </p:txBody>
      </p:sp>
      <p:pic>
        <p:nvPicPr>
          <p:cNvPr descr="Ford_Focus_1.6_Ti-VCT_Champions_Edition_(III)_–_Frontansicht,_23._September_2012,_Mettmann.jpg" id="95" name="Google Shape;95;p16"/>
          <p:cNvPicPr preferRelativeResize="0"/>
          <p:nvPr/>
        </p:nvPicPr>
        <p:blipFill>
          <a:blip r:embed="rId3">
            <a:alphaModFix/>
          </a:blip>
          <a:stretch>
            <a:fillRect/>
          </a:stretch>
        </p:blipFill>
        <p:spPr>
          <a:xfrm>
            <a:off x="5280798" y="1873025"/>
            <a:ext cx="2275536" cy="1170505"/>
          </a:xfrm>
          <a:prstGeom prst="rect">
            <a:avLst/>
          </a:prstGeom>
          <a:noFill/>
          <a:ln>
            <a:noFill/>
          </a:ln>
        </p:spPr>
      </p:pic>
      <p:pic>
        <p:nvPicPr>
          <p:cNvPr descr="power_grid_sun_yellow.jpg" id="96" name="Google Shape;96;p16"/>
          <p:cNvPicPr preferRelativeResize="0"/>
          <p:nvPr/>
        </p:nvPicPr>
        <p:blipFill>
          <a:blip r:embed="rId4">
            <a:alphaModFix/>
          </a:blip>
          <a:stretch>
            <a:fillRect/>
          </a:stretch>
        </p:blipFill>
        <p:spPr>
          <a:xfrm>
            <a:off x="5236488" y="3117656"/>
            <a:ext cx="2364131" cy="1531126"/>
          </a:xfrm>
          <a:prstGeom prst="rect">
            <a:avLst/>
          </a:prstGeom>
          <a:noFill/>
          <a:ln>
            <a:noFill/>
          </a:ln>
        </p:spPr>
      </p:pic>
      <p:pic>
        <p:nvPicPr>
          <p:cNvPr descr="mobile-homepage-sep2015-1.png" id="97" name="Google Shape;97;p16"/>
          <p:cNvPicPr preferRelativeResize="0"/>
          <p:nvPr/>
        </p:nvPicPr>
        <p:blipFill>
          <a:blip r:embed="rId5">
            <a:alphaModFix/>
          </a:blip>
          <a:stretch>
            <a:fillRect/>
          </a:stretch>
        </p:blipFill>
        <p:spPr>
          <a:xfrm>
            <a:off x="767450" y="1873031"/>
            <a:ext cx="1919534" cy="2740669"/>
          </a:xfrm>
          <a:prstGeom prst="rect">
            <a:avLst/>
          </a:prstGeom>
          <a:noFill/>
          <a:ln cap="flat" cmpd="sng" w="9525">
            <a:solidFill>
              <a:schemeClr val="dk2"/>
            </a:solidFill>
            <a:prstDash val="solid"/>
            <a:round/>
            <a:headEnd len="sm" w="sm" type="none"/>
            <a:tailEnd len="sm" w="sm" type="none"/>
          </a:ln>
        </p:spPr>
      </p:pic>
      <p:sp>
        <p:nvSpPr>
          <p:cNvPr id="98" name="Google Shape;98;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4" name="Google Shape;314;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Quality is High?”</a:t>
            </a:r>
            <a:endParaRPr/>
          </a:p>
        </p:txBody>
      </p:sp>
      <p:sp>
        <p:nvSpPr>
          <p:cNvPr id="315" name="Google Shape;315;p4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solidFill>
                  <a:schemeClr val="accent3"/>
                </a:solidFill>
              </a:rPr>
              <a:t>What</a:t>
            </a:r>
            <a:r>
              <a:rPr lang="sv-SE"/>
              <a:t> does quality mean?</a:t>
            </a:r>
            <a:endParaRPr/>
          </a:p>
          <a:p>
            <a:pPr indent="-393700" lvl="0" marL="457200" rtl="0" algn="l">
              <a:spcBef>
                <a:spcPts val="1000"/>
              </a:spcBef>
              <a:spcAft>
                <a:spcPts val="0"/>
              </a:spcAft>
              <a:buSzPts val="2600"/>
              <a:buChar char="•"/>
            </a:pPr>
            <a:r>
              <a:rPr lang="sv-SE"/>
              <a:t>How do we </a:t>
            </a:r>
            <a:r>
              <a:rPr b="1" lang="sv-SE">
                <a:solidFill>
                  <a:schemeClr val="accent3"/>
                </a:solidFill>
              </a:rPr>
              <a:t>measure</a:t>
            </a:r>
            <a:r>
              <a:rPr lang="sv-SE"/>
              <a:t> quality?</a:t>
            </a:r>
            <a:endParaRPr/>
          </a:p>
          <a:p>
            <a:pPr indent="-393700" lvl="0" marL="457200" rtl="0" algn="l">
              <a:spcBef>
                <a:spcPts val="1000"/>
              </a:spcBef>
              <a:spcAft>
                <a:spcPts val="0"/>
              </a:spcAft>
              <a:buSzPts val="2600"/>
              <a:buChar char="•"/>
            </a:pPr>
            <a:r>
              <a:rPr lang="sv-SE"/>
              <a:t>What is </a:t>
            </a:r>
            <a:r>
              <a:rPr b="1" lang="sv-SE">
                <a:solidFill>
                  <a:schemeClr val="accent3"/>
                </a:solidFill>
              </a:rPr>
              <a:t>“enough”</a:t>
            </a:r>
            <a:r>
              <a:rPr lang="sv-SE"/>
              <a:t> quality?</a:t>
            </a:r>
            <a:endParaRPr/>
          </a:p>
          <a:p>
            <a:pPr indent="-393700" lvl="0" marL="457200" rtl="0" algn="l">
              <a:spcBef>
                <a:spcPts val="1000"/>
              </a:spcBef>
              <a:spcAft>
                <a:spcPts val="0"/>
              </a:spcAft>
              <a:buSzPts val="2600"/>
              <a:buChar char="•"/>
            </a:pPr>
            <a:r>
              <a:rPr lang="sv-SE"/>
              <a:t>How do we assess quality at a </a:t>
            </a:r>
            <a:r>
              <a:rPr b="1" lang="sv-SE">
                <a:solidFill>
                  <a:schemeClr val="accent3"/>
                </a:solidFill>
              </a:rPr>
              <a:t>single point in time</a:t>
            </a:r>
            <a:r>
              <a:rPr lang="sv-SE"/>
              <a:t> and </a:t>
            </a:r>
            <a:r>
              <a:rPr b="1" lang="sv-SE">
                <a:solidFill>
                  <a:schemeClr val="accent3"/>
                </a:solidFill>
              </a:rPr>
              <a:t>over the project lifespan</a:t>
            </a:r>
            <a:r>
              <a:rPr lang="sv-SE"/>
              <a: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22" name="Google Shape;322;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Quality</a:t>
            </a:r>
            <a:endParaRPr/>
          </a:p>
        </p:txBody>
      </p:sp>
      <p:sp>
        <p:nvSpPr>
          <p:cNvPr id="323" name="Google Shape;323;p4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 all want </a:t>
            </a:r>
            <a:r>
              <a:rPr b="1" lang="sv-SE">
                <a:solidFill>
                  <a:schemeClr val="accent3"/>
                </a:solidFill>
              </a:rPr>
              <a:t>high-quality</a:t>
            </a:r>
            <a:r>
              <a:rPr lang="sv-SE"/>
              <a:t> software.</a:t>
            </a:r>
            <a:endParaRPr/>
          </a:p>
          <a:p>
            <a:pPr indent="-368300" lvl="1" marL="914400" rtl="0" algn="l">
              <a:spcBef>
                <a:spcPts val="500"/>
              </a:spcBef>
              <a:spcAft>
                <a:spcPts val="0"/>
              </a:spcAft>
              <a:buSzPts val="2200"/>
              <a:buChar char="•"/>
            </a:pPr>
            <a:r>
              <a:rPr lang="sv-SE"/>
              <a:t>We don’t all agree on the definition of quality.</a:t>
            </a:r>
            <a:endParaRPr/>
          </a:p>
          <a:p>
            <a:pPr indent="-393700" lvl="0" marL="457200" rtl="0" algn="l">
              <a:spcBef>
                <a:spcPts val="1000"/>
              </a:spcBef>
              <a:spcAft>
                <a:spcPts val="0"/>
              </a:spcAft>
              <a:buSzPts val="2600"/>
              <a:buChar char="•"/>
            </a:pPr>
            <a:r>
              <a:rPr lang="sv-SE"/>
              <a:t>Quality encompasses </a:t>
            </a:r>
            <a:r>
              <a:rPr b="1" lang="sv-SE">
                <a:solidFill>
                  <a:schemeClr val="accent3"/>
                </a:solidFill>
              </a:rPr>
              <a:t>what</a:t>
            </a:r>
            <a:r>
              <a:rPr lang="sv-SE"/>
              <a:t> and </a:t>
            </a:r>
            <a:r>
              <a:rPr b="1" lang="sv-SE">
                <a:solidFill>
                  <a:schemeClr val="accent3"/>
                </a:solidFill>
              </a:rPr>
              <a:t>how</a:t>
            </a:r>
            <a:r>
              <a:rPr lang="sv-SE"/>
              <a:t>.</a:t>
            </a:r>
            <a:endParaRPr/>
          </a:p>
          <a:p>
            <a:pPr indent="-368300" lvl="1" marL="914400" rtl="0" algn="l">
              <a:spcBef>
                <a:spcPts val="500"/>
              </a:spcBef>
              <a:spcAft>
                <a:spcPts val="0"/>
              </a:spcAft>
              <a:buSzPts val="2200"/>
              <a:buChar char="•"/>
            </a:pPr>
            <a:r>
              <a:rPr lang="sv-SE"/>
              <a:t>How </a:t>
            </a:r>
            <a:r>
              <a:rPr i="1" lang="sv-SE"/>
              <a:t>dependable</a:t>
            </a:r>
            <a:r>
              <a:rPr lang="sv-SE"/>
              <a:t> it is.</a:t>
            </a:r>
            <a:endParaRPr/>
          </a:p>
          <a:p>
            <a:pPr indent="-368300" lvl="1" marL="914400" rtl="0" algn="l">
              <a:spcBef>
                <a:spcPts val="500"/>
              </a:spcBef>
              <a:spcAft>
                <a:spcPts val="0"/>
              </a:spcAft>
              <a:buSzPts val="2200"/>
              <a:buChar char="•"/>
            </a:pPr>
            <a:r>
              <a:rPr lang="sv-SE"/>
              <a:t>But also…</a:t>
            </a:r>
            <a:endParaRPr/>
          </a:p>
          <a:p>
            <a:pPr indent="-342900" lvl="2" marL="1371600" rtl="0" algn="l">
              <a:spcBef>
                <a:spcPts val="500"/>
              </a:spcBef>
              <a:spcAft>
                <a:spcPts val="0"/>
              </a:spcAft>
              <a:buSzPts val="1800"/>
              <a:buChar char="•"/>
            </a:pPr>
            <a:r>
              <a:rPr lang="sv-SE"/>
              <a:t>How </a:t>
            </a:r>
            <a:r>
              <a:rPr i="1" lang="sv-SE"/>
              <a:t>quickly</a:t>
            </a:r>
            <a:r>
              <a:rPr lang="sv-SE"/>
              <a:t> it runs.</a:t>
            </a:r>
            <a:endParaRPr/>
          </a:p>
          <a:p>
            <a:pPr indent="-342900" lvl="2" marL="1371600" rtl="0" algn="l">
              <a:spcBef>
                <a:spcPts val="500"/>
              </a:spcBef>
              <a:spcAft>
                <a:spcPts val="0"/>
              </a:spcAft>
              <a:buSzPts val="1800"/>
              <a:buChar char="•"/>
            </a:pPr>
            <a:r>
              <a:rPr lang="sv-SE"/>
              <a:t>How </a:t>
            </a:r>
            <a:r>
              <a:rPr i="1" lang="sv-SE"/>
              <a:t>available </a:t>
            </a:r>
            <a:r>
              <a:rPr lang="sv-SE"/>
              <a:t>its services are.</a:t>
            </a:r>
            <a:endParaRPr/>
          </a:p>
          <a:p>
            <a:pPr indent="-342900" lvl="2" marL="1371600" rtl="0" algn="l">
              <a:spcBef>
                <a:spcPts val="500"/>
              </a:spcBef>
              <a:spcAft>
                <a:spcPts val="0"/>
              </a:spcAft>
              <a:buSzPts val="1800"/>
              <a:buChar char="•"/>
            </a:pPr>
            <a:r>
              <a:rPr lang="sv-SE"/>
              <a:t>How easily it </a:t>
            </a:r>
            <a:r>
              <a:rPr i="1" lang="sv-SE"/>
              <a:t>scales</a:t>
            </a:r>
            <a:r>
              <a:rPr lang="sv-SE"/>
              <a:t> to more users.</a:t>
            </a:r>
            <a:endParaRPr/>
          </a:p>
          <a:p>
            <a:pPr indent="-393700" lvl="0" marL="457200" rtl="0" algn="l">
              <a:spcBef>
                <a:spcPts val="1000"/>
              </a:spcBef>
              <a:spcAft>
                <a:spcPts val="0"/>
              </a:spcAft>
              <a:buSzPts val="2600"/>
              <a:buChar char="•"/>
            </a:pPr>
            <a:r>
              <a:rPr lang="sv-SE"/>
              <a:t>Hard to measure and assess objectively.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30" name="Google Shape;330;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31" name="Google Shape;331;p4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a:t>
            </a:r>
            <a:r>
              <a:rPr lang="sv-SE"/>
              <a:t>escribe </a:t>
            </a:r>
            <a:r>
              <a:rPr b="1" lang="sv-SE">
                <a:solidFill>
                  <a:schemeClr val="accent3"/>
                </a:solidFill>
              </a:rPr>
              <a:t>desired properties</a:t>
            </a:r>
            <a:r>
              <a:rPr lang="sv-SE"/>
              <a:t> of the system. </a:t>
            </a:r>
            <a:endParaRPr/>
          </a:p>
          <a:p>
            <a:pPr indent="-393700" lvl="0" marL="457200" rtl="0" algn="l">
              <a:spcBef>
                <a:spcPts val="1000"/>
              </a:spcBef>
              <a:spcAft>
                <a:spcPts val="0"/>
              </a:spcAft>
              <a:buSzPts val="2600"/>
              <a:buChar char="•"/>
            </a:pPr>
            <a:r>
              <a:rPr lang="sv-SE"/>
              <a:t>Developers prioritize attributes and design system that meets chosen thresholds.</a:t>
            </a:r>
            <a:endParaRPr/>
          </a:p>
          <a:p>
            <a:pPr indent="-393700" lvl="0" marL="457200" rtl="0" algn="l">
              <a:spcBef>
                <a:spcPts val="1000"/>
              </a:spcBef>
              <a:spcAft>
                <a:spcPts val="0"/>
              </a:spcAft>
              <a:buSzPts val="2600"/>
              <a:buChar char="•"/>
            </a:pPr>
            <a:r>
              <a:rPr lang="sv-SE"/>
              <a:t>Most relevant for this course: </a:t>
            </a:r>
            <a:r>
              <a:rPr b="1" lang="sv-SE">
                <a:solidFill>
                  <a:schemeClr val="accent3"/>
                </a:solidFill>
              </a:rPr>
              <a:t>dependability</a:t>
            </a:r>
            <a:endParaRPr b="1">
              <a:solidFill>
                <a:schemeClr val="accent3"/>
              </a:solidFill>
            </a:endParaRPr>
          </a:p>
          <a:p>
            <a:pPr indent="-368300" lvl="1" marL="914400" rtl="0" algn="l">
              <a:spcBef>
                <a:spcPts val="500"/>
              </a:spcBef>
              <a:spcAft>
                <a:spcPts val="0"/>
              </a:spcAft>
              <a:buSzPts val="2200"/>
              <a:buChar char="•"/>
            </a:pPr>
            <a:r>
              <a:rPr lang="sv-SE"/>
              <a:t>Ability to </a:t>
            </a:r>
            <a:r>
              <a:rPr i="1" lang="sv-SE"/>
              <a:t>consistently</a:t>
            </a:r>
            <a:r>
              <a:rPr lang="sv-SE"/>
              <a:t> offer </a:t>
            </a:r>
            <a:r>
              <a:rPr b="1" lang="sv-SE">
                <a:solidFill>
                  <a:schemeClr val="accent3"/>
                </a:solidFill>
              </a:rPr>
              <a:t>correct</a:t>
            </a:r>
            <a:r>
              <a:rPr b="1" lang="sv-SE"/>
              <a:t> </a:t>
            </a:r>
            <a:r>
              <a:rPr lang="sv-SE"/>
              <a:t>functionality, even under </a:t>
            </a:r>
            <a:r>
              <a:rPr i="1" lang="sv-SE"/>
              <a:t>unforeseen</a:t>
            </a:r>
            <a:r>
              <a:rPr lang="sv-SE"/>
              <a:t> or </a:t>
            </a:r>
            <a:r>
              <a:rPr i="1" lang="sv-SE"/>
              <a:t>unsafe</a:t>
            </a:r>
            <a:r>
              <a:rPr lang="sv-SE"/>
              <a:t> conditions.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37" name="Google Shape;337;p4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Clr>
                <a:schemeClr val="accent3"/>
              </a:buClr>
              <a:buSzPts val="2600"/>
              <a:buChar char="•"/>
            </a:pPr>
            <a:r>
              <a:rPr b="1" lang="sv-SE">
                <a:solidFill>
                  <a:schemeClr val="accent3"/>
                </a:solidFill>
              </a:rPr>
              <a:t>Performance</a:t>
            </a:r>
            <a:endParaRPr b="1">
              <a:solidFill>
                <a:schemeClr val="accent3"/>
              </a:solidFill>
            </a:endParaRPr>
          </a:p>
          <a:p>
            <a:pPr indent="-368300" lvl="1" marL="914400" marR="0" rtl="0" algn="l">
              <a:lnSpc>
                <a:spcPct val="100000"/>
              </a:lnSpc>
              <a:spcBef>
                <a:spcPts val="0"/>
              </a:spcBef>
              <a:spcAft>
                <a:spcPts val="0"/>
              </a:spcAft>
              <a:buSzPts val="2200"/>
              <a:buChar char="•"/>
            </a:pPr>
            <a:r>
              <a:rPr lang="sv-SE"/>
              <a:t>A</a:t>
            </a:r>
            <a:r>
              <a:rPr lang="sv-SE"/>
              <a:t>bility to meet timing requirements. When events occur, the system must respond quickly.</a:t>
            </a:r>
            <a:endParaRPr/>
          </a:p>
          <a:p>
            <a:pPr indent="-393700" lvl="0" marL="457200" marR="0" rtl="0" algn="l">
              <a:lnSpc>
                <a:spcPct val="100000"/>
              </a:lnSpc>
              <a:spcBef>
                <a:spcPts val="0"/>
              </a:spcBef>
              <a:spcAft>
                <a:spcPts val="0"/>
              </a:spcAft>
              <a:buClr>
                <a:schemeClr val="accent3"/>
              </a:buClr>
              <a:buSzPts val="2600"/>
              <a:buChar char="•"/>
            </a:pPr>
            <a:r>
              <a:rPr b="1" lang="sv-SE">
                <a:solidFill>
                  <a:schemeClr val="accent3"/>
                </a:solidFill>
              </a:rPr>
              <a:t>Security</a:t>
            </a:r>
            <a:endParaRPr b="1">
              <a:solidFill>
                <a:schemeClr val="accent3"/>
              </a:solidFill>
            </a:endParaRPr>
          </a:p>
          <a:p>
            <a:pPr indent="-368300" lvl="1" marL="914400" marR="0" rtl="0" algn="l">
              <a:lnSpc>
                <a:spcPct val="100000"/>
              </a:lnSpc>
              <a:spcBef>
                <a:spcPts val="0"/>
              </a:spcBef>
              <a:spcAft>
                <a:spcPts val="0"/>
              </a:spcAft>
              <a:buSzPts val="2200"/>
              <a:buChar char="•"/>
            </a:pPr>
            <a:r>
              <a:rPr lang="sv-SE"/>
              <a:t>A</a:t>
            </a:r>
            <a:r>
              <a:rPr lang="sv-SE"/>
              <a:t>bility to protect information from unauthorized access while providing service to authorized users.</a:t>
            </a:r>
            <a:endParaRPr/>
          </a:p>
          <a:p>
            <a:pPr indent="-393700" lvl="0" marL="457200" rtl="0" algn="l">
              <a:lnSpc>
                <a:spcPct val="100000"/>
              </a:lnSpc>
              <a:spcBef>
                <a:spcPts val="0"/>
              </a:spcBef>
              <a:spcAft>
                <a:spcPts val="0"/>
              </a:spcAft>
              <a:buClr>
                <a:schemeClr val="accent3"/>
              </a:buClr>
              <a:buSzPts val="2600"/>
              <a:buChar char="•"/>
            </a:pPr>
            <a:r>
              <a:rPr b="1" lang="sv-SE">
                <a:solidFill>
                  <a:schemeClr val="accent3"/>
                </a:solidFill>
              </a:rPr>
              <a:t>Scalability</a:t>
            </a:r>
            <a:endParaRPr b="1">
              <a:solidFill>
                <a:schemeClr val="accent3"/>
              </a:solidFill>
            </a:endParaRPr>
          </a:p>
          <a:p>
            <a:pPr indent="-368300" lvl="1" marL="914400" rtl="0" algn="l">
              <a:lnSpc>
                <a:spcPct val="100000"/>
              </a:lnSpc>
              <a:spcBef>
                <a:spcPts val="0"/>
              </a:spcBef>
              <a:spcAft>
                <a:spcPts val="0"/>
              </a:spcAft>
              <a:buSzPts val="2200"/>
              <a:buChar char="•"/>
            </a:pPr>
            <a:r>
              <a:rPr lang="sv-SE"/>
              <a:t>Ability to “grow” the system to process more concurrent requests.</a:t>
            </a:r>
            <a:endParaRPr/>
          </a:p>
        </p:txBody>
      </p:sp>
      <p:sp>
        <p:nvSpPr>
          <p:cNvPr id="338" name="Google Shape;338;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44" name="Google Shape;344;p4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Clr>
                <a:schemeClr val="accent3"/>
              </a:buClr>
              <a:buSzPts val="2600"/>
              <a:buChar char="•"/>
            </a:pPr>
            <a:r>
              <a:rPr b="1" lang="sv-SE">
                <a:solidFill>
                  <a:schemeClr val="accent3"/>
                </a:solidFill>
              </a:rPr>
              <a:t>Availability</a:t>
            </a:r>
            <a:endParaRPr b="1">
              <a:solidFill>
                <a:schemeClr val="accent3"/>
              </a:solidFill>
            </a:endParaRPr>
          </a:p>
          <a:p>
            <a:pPr indent="-368300" lvl="1" marL="914400" marR="0" rtl="0" algn="l">
              <a:lnSpc>
                <a:spcPct val="100000"/>
              </a:lnSpc>
              <a:spcBef>
                <a:spcPts val="0"/>
              </a:spcBef>
              <a:spcAft>
                <a:spcPts val="0"/>
              </a:spcAft>
              <a:buSzPts val="2200"/>
              <a:buChar char="•"/>
            </a:pPr>
            <a:r>
              <a:rPr lang="sv-SE"/>
              <a:t>A</a:t>
            </a:r>
            <a:r>
              <a:rPr lang="sv-SE"/>
              <a:t>bility to carry out a task when needed, to minimize “downtime”, and to recover from failures.</a:t>
            </a:r>
            <a:endParaRPr/>
          </a:p>
          <a:p>
            <a:pPr indent="-393700" lvl="0" marL="457200" marR="0" rtl="0" algn="l">
              <a:lnSpc>
                <a:spcPct val="100000"/>
              </a:lnSpc>
              <a:spcBef>
                <a:spcPts val="0"/>
              </a:spcBef>
              <a:spcAft>
                <a:spcPts val="0"/>
              </a:spcAft>
              <a:buClr>
                <a:schemeClr val="accent3"/>
              </a:buClr>
              <a:buSzPts val="2600"/>
              <a:buChar char="•"/>
            </a:pPr>
            <a:r>
              <a:rPr b="1" lang="sv-SE">
                <a:solidFill>
                  <a:schemeClr val="accent3"/>
                </a:solidFill>
              </a:rPr>
              <a:t>Modifiability</a:t>
            </a:r>
            <a:endParaRPr b="1">
              <a:solidFill>
                <a:schemeClr val="accent3"/>
              </a:solidFill>
            </a:endParaRPr>
          </a:p>
          <a:p>
            <a:pPr indent="-368300" lvl="1" marL="914400" marR="0" rtl="0" algn="l">
              <a:lnSpc>
                <a:spcPct val="100000"/>
              </a:lnSpc>
              <a:spcBef>
                <a:spcPts val="0"/>
              </a:spcBef>
              <a:spcAft>
                <a:spcPts val="0"/>
              </a:spcAft>
              <a:buSzPts val="2200"/>
              <a:buChar char="•"/>
            </a:pPr>
            <a:r>
              <a:rPr lang="sv-SE"/>
              <a:t>A</a:t>
            </a:r>
            <a:r>
              <a:rPr lang="sv-SE"/>
              <a:t>bility to enhance software by fixing issues, adding features, and adapting to new environments. </a:t>
            </a:r>
            <a:endParaRPr/>
          </a:p>
          <a:p>
            <a:pPr indent="-393700" lvl="0" marL="457200" marR="0" rtl="0" algn="l">
              <a:lnSpc>
                <a:spcPct val="100000"/>
              </a:lnSpc>
              <a:spcBef>
                <a:spcPts val="0"/>
              </a:spcBef>
              <a:spcAft>
                <a:spcPts val="0"/>
              </a:spcAft>
              <a:buClr>
                <a:schemeClr val="accent3"/>
              </a:buClr>
              <a:buSzPts val="2600"/>
              <a:buChar char="•"/>
            </a:pPr>
            <a:r>
              <a:rPr b="1" lang="sv-SE">
                <a:solidFill>
                  <a:schemeClr val="accent3"/>
                </a:solidFill>
              </a:rPr>
              <a:t>Testability</a:t>
            </a:r>
            <a:endParaRPr b="1">
              <a:solidFill>
                <a:schemeClr val="accent3"/>
              </a:solidFill>
            </a:endParaRPr>
          </a:p>
          <a:p>
            <a:pPr indent="-368300" lvl="1" marL="914400" marR="0" rtl="0" algn="l">
              <a:lnSpc>
                <a:spcPct val="100000"/>
              </a:lnSpc>
              <a:spcBef>
                <a:spcPts val="0"/>
              </a:spcBef>
              <a:spcAft>
                <a:spcPts val="0"/>
              </a:spcAft>
              <a:buSzPts val="2200"/>
              <a:buChar char="•"/>
            </a:pPr>
            <a:r>
              <a:rPr lang="sv-SE"/>
              <a:t>A</a:t>
            </a:r>
            <a:r>
              <a:rPr lang="sv-SE"/>
              <a:t>bility to easily identify faults in a system. </a:t>
            </a:r>
            <a:endParaRPr/>
          </a:p>
          <a:p>
            <a:pPr indent="-368300" lvl="1" marL="914400" marR="0" rtl="0" algn="l">
              <a:lnSpc>
                <a:spcPct val="100000"/>
              </a:lnSpc>
              <a:spcBef>
                <a:spcPts val="0"/>
              </a:spcBef>
              <a:spcAft>
                <a:spcPts val="0"/>
              </a:spcAft>
              <a:buSzPts val="2200"/>
              <a:buChar char="•"/>
            </a:pPr>
            <a:r>
              <a:rPr lang="sv-SE"/>
              <a:t>Probability that a fault will result in a visible failure.</a:t>
            </a:r>
            <a:endParaRPr/>
          </a:p>
          <a:p>
            <a:pPr indent="0" lvl="0" marL="0" marR="0" rtl="0" algn="l">
              <a:lnSpc>
                <a:spcPct val="100000"/>
              </a:lnSpc>
              <a:spcBef>
                <a:spcPts val="600"/>
              </a:spcBef>
              <a:spcAft>
                <a:spcPts val="0"/>
              </a:spcAft>
              <a:buNone/>
            </a:pPr>
            <a:r>
              <a:t/>
            </a:r>
            <a:endParaRPr sz="2800"/>
          </a:p>
        </p:txBody>
      </p:sp>
      <p:sp>
        <p:nvSpPr>
          <p:cNvPr id="345" name="Google Shape;345;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51" name="Google Shape;351;p4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accent3"/>
              </a:buClr>
              <a:buSzPts val="3000"/>
              <a:buChar char="•"/>
            </a:pPr>
            <a:r>
              <a:rPr b="1" lang="sv-SE">
                <a:solidFill>
                  <a:schemeClr val="accent3"/>
                </a:solidFill>
              </a:rPr>
              <a:t>Interoperability</a:t>
            </a:r>
            <a:endParaRPr b="1">
              <a:solidFill>
                <a:schemeClr val="accent3"/>
              </a:solidFill>
            </a:endParaRPr>
          </a:p>
          <a:p>
            <a:pPr indent="-368300" lvl="1" marL="914400" marR="0" rtl="0" algn="l">
              <a:lnSpc>
                <a:spcPct val="100000"/>
              </a:lnSpc>
              <a:spcBef>
                <a:spcPts val="0"/>
              </a:spcBef>
              <a:spcAft>
                <a:spcPts val="0"/>
              </a:spcAft>
              <a:buSzPts val="2200"/>
              <a:buChar char="•"/>
            </a:pPr>
            <a:r>
              <a:rPr lang="sv-SE"/>
              <a:t>A</a:t>
            </a:r>
            <a:r>
              <a:rPr lang="sv-SE"/>
              <a:t>bility to exchange information with and provide functionality to other systems.</a:t>
            </a:r>
            <a:endParaRPr/>
          </a:p>
          <a:p>
            <a:pPr indent="-393700" lvl="0" marL="457200" marR="0" rtl="0" algn="l">
              <a:lnSpc>
                <a:spcPct val="100000"/>
              </a:lnSpc>
              <a:spcBef>
                <a:spcPts val="0"/>
              </a:spcBef>
              <a:spcAft>
                <a:spcPts val="0"/>
              </a:spcAft>
              <a:buClr>
                <a:schemeClr val="accent3"/>
              </a:buClr>
              <a:buSzPts val="2600"/>
              <a:buChar char="•"/>
            </a:pPr>
            <a:r>
              <a:rPr b="1" lang="sv-SE">
                <a:solidFill>
                  <a:schemeClr val="accent3"/>
                </a:solidFill>
              </a:rPr>
              <a:t>Usability</a:t>
            </a:r>
            <a:endParaRPr b="1">
              <a:solidFill>
                <a:schemeClr val="accent3"/>
              </a:solidFill>
            </a:endParaRPr>
          </a:p>
          <a:p>
            <a:pPr indent="-368300" lvl="1" marL="914400" marR="0" rtl="0" algn="l">
              <a:lnSpc>
                <a:spcPct val="100000"/>
              </a:lnSpc>
              <a:spcBef>
                <a:spcPts val="0"/>
              </a:spcBef>
              <a:spcAft>
                <a:spcPts val="0"/>
              </a:spcAft>
              <a:buSzPts val="2200"/>
              <a:buChar char="•"/>
            </a:pPr>
            <a:r>
              <a:rPr lang="sv-SE"/>
              <a:t>A</a:t>
            </a:r>
            <a:r>
              <a:rPr lang="sv-SE"/>
              <a:t>bility to enable users to perform tasks and provide support to users. </a:t>
            </a:r>
            <a:endParaRPr/>
          </a:p>
          <a:p>
            <a:pPr indent="-368300" lvl="1" marL="914400" marR="0" rtl="0" algn="l">
              <a:lnSpc>
                <a:spcPct val="100000"/>
              </a:lnSpc>
              <a:spcBef>
                <a:spcPts val="0"/>
              </a:spcBef>
              <a:spcAft>
                <a:spcPts val="0"/>
              </a:spcAft>
              <a:buSzPts val="2200"/>
              <a:buChar char="•"/>
            </a:pPr>
            <a:r>
              <a:rPr lang="sv-SE"/>
              <a:t>How easy it is to use the system, learn features, adapt to meet user needs, and increase confidence and satisfaction in usage.</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sz="2800"/>
          </a:p>
        </p:txBody>
      </p:sp>
      <p:sp>
        <p:nvSpPr>
          <p:cNvPr id="352" name="Google Shape;352;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59" name="Google Shape;359;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Quality Attributes</a:t>
            </a:r>
            <a:endParaRPr/>
          </a:p>
        </p:txBody>
      </p:sp>
      <p:sp>
        <p:nvSpPr>
          <p:cNvPr id="360" name="Google Shape;360;p49"/>
          <p:cNvSpPr txBox="1"/>
          <p:nvPr>
            <p:ph idx="1" type="body"/>
          </p:nvPr>
        </p:nvSpPr>
        <p:spPr>
          <a:xfrm>
            <a:off x="468912" y="128240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Clr>
                <a:schemeClr val="accent3"/>
              </a:buClr>
              <a:buSzPts val="2600"/>
              <a:buChar char="●"/>
            </a:pPr>
            <a:r>
              <a:rPr b="1" lang="sv-SE">
                <a:solidFill>
                  <a:schemeClr val="accent3"/>
                </a:solidFill>
              </a:rPr>
              <a:t>Environmental </a:t>
            </a:r>
            <a:r>
              <a:rPr b="1" lang="sv-SE">
                <a:solidFill>
                  <a:schemeClr val="accent3"/>
                </a:solidFill>
              </a:rPr>
              <a:t>Sustainability</a:t>
            </a:r>
            <a:endParaRPr b="1">
              <a:solidFill>
                <a:schemeClr val="accent3"/>
              </a:solidFill>
            </a:endParaRPr>
          </a:p>
          <a:p>
            <a:pPr indent="-368300" lvl="1" marL="914400" rtl="0" algn="l">
              <a:spcBef>
                <a:spcPts val="500"/>
              </a:spcBef>
              <a:spcAft>
                <a:spcPts val="0"/>
              </a:spcAft>
              <a:buSzPts val="2200"/>
              <a:buChar char="○"/>
            </a:pPr>
            <a:r>
              <a:rPr lang="sv-SE"/>
              <a:t>Ability to operate with a minimal carbon footprint.</a:t>
            </a:r>
            <a:endParaRPr/>
          </a:p>
          <a:p>
            <a:pPr indent="-368300" lvl="1" marL="914400" rtl="0" algn="l">
              <a:spcBef>
                <a:spcPts val="500"/>
              </a:spcBef>
              <a:spcAft>
                <a:spcPts val="0"/>
              </a:spcAft>
              <a:buSzPts val="2200"/>
              <a:buChar char="○"/>
            </a:pPr>
            <a:r>
              <a:rPr lang="sv-SE"/>
              <a:t>Minimal energy consumption.</a:t>
            </a:r>
            <a:endParaRPr/>
          </a:p>
          <a:p>
            <a:pPr indent="-368300" lvl="1" marL="914400" rtl="0" algn="l">
              <a:spcBef>
                <a:spcPts val="500"/>
              </a:spcBef>
              <a:spcAft>
                <a:spcPts val="0"/>
              </a:spcAft>
              <a:buSzPts val="2200"/>
              <a:buChar char="○"/>
            </a:pPr>
            <a:r>
              <a:rPr lang="sv-SE"/>
              <a:t>Ability to execute operations in locations with high renewable energy resources.</a:t>
            </a:r>
            <a:endParaRPr/>
          </a:p>
          <a:p>
            <a:pPr indent="-393700" lvl="0" marL="457200" rtl="0" algn="l">
              <a:spcBef>
                <a:spcPts val="1000"/>
              </a:spcBef>
              <a:spcAft>
                <a:spcPts val="0"/>
              </a:spcAft>
              <a:buClr>
                <a:schemeClr val="accent3"/>
              </a:buClr>
              <a:buSzPts val="2600"/>
              <a:buChar char="●"/>
            </a:pPr>
            <a:r>
              <a:rPr b="1" lang="sv-SE">
                <a:solidFill>
                  <a:schemeClr val="accent3"/>
                </a:solidFill>
              </a:rPr>
              <a:t>Portability</a:t>
            </a:r>
            <a:endParaRPr b="1">
              <a:solidFill>
                <a:schemeClr val="accent3"/>
              </a:solidFill>
            </a:endParaRPr>
          </a:p>
          <a:p>
            <a:pPr indent="-368300" lvl="1" marL="914400" rtl="0" algn="l">
              <a:spcBef>
                <a:spcPts val="500"/>
              </a:spcBef>
              <a:spcAft>
                <a:spcPts val="0"/>
              </a:spcAft>
              <a:buSzPts val="2200"/>
              <a:buChar char="○"/>
            </a:pPr>
            <a:r>
              <a:rPr lang="sv-SE"/>
              <a:t>Ability to translate the system to new hardware and software platforms.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67" name="Google Shape;367;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68" name="Google Shape;368;p5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These qualities </a:t>
            </a:r>
            <a:r>
              <a:rPr b="1" lang="sv-SE">
                <a:solidFill>
                  <a:schemeClr val="accent3"/>
                </a:solidFill>
              </a:rPr>
              <a:t>often conflict</a:t>
            </a:r>
            <a:r>
              <a:rPr lang="sv-SE"/>
              <a:t>. </a:t>
            </a:r>
            <a:endParaRPr/>
          </a:p>
          <a:p>
            <a:pPr indent="-368300" lvl="1" marL="914400" rtl="0" algn="l">
              <a:spcBef>
                <a:spcPts val="500"/>
              </a:spcBef>
              <a:spcAft>
                <a:spcPts val="0"/>
              </a:spcAft>
              <a:buSzPts val="2200"/>
              <a:buChar char="•"/>
            </a:pPr>
            <a:r>
              <a:rPr lang="sv-SE"/>
              <a:t>Architecture with few components: improved performance, but lower maintainability.</a:t>
            </a:r>
            <a:endParaRPr/>
          </a:p>
          <a:p>
            <a:pPr indent="-368300" lvl="1" marL="914400" rtl="0" algn="l">
              <a:spcBef>
                <a:spcPts val="500"/>
              </a:spcBef>
              <a:spcAft>
                <a:spcPts val="0"/>
              </a:spcAft>
              <a:buSzPts val="2200"/>
              <a:buChar char="•"/>
            </a:pPr>
            <a:r>
              <a:rPr lang="sv-SE"/>
              <a:t>Redundant data helps availability, but lessens security.</a:t>
            </a:r>
            <a:endParaRPr/>
          </a:p>
          <a:p>
            <a:pPr indent="-368300" lvl="1" marL="914400" rtl="0" algn="l">
              <a:spcBef>
                <a:spcPts val="500"/>
              </a:spcBef>
              <a:spcAft>
                <a:spcPts val="0"/>
              </a:spcAft>
              <a:buSzPts val="2200"/>
              <a:buChar char="•"/>
            </a:pPr>
            <a:r>
              <a:rPr lang="sv-SE"/>
              <a:t>Encryption increases security, but lowers performance.</a:t>
            </a:r>
            <a:endParaRPr/>
          </a:p>
          <a:p>
            <a:pPr indent="-393700" lvl="0" marL="457200" rtl="0" algn="l">
              <a:spcBef>
                <a:spcPts val="1000"/>
              </a:spcBef>
              <a:spcAft>
                <a:spcPts val="0"/>
              </a:spcAft>
              <a:buSzPts val="2600"/>
              <a:buChar char="•"/>
            </a:pPr>
            <a:r>
              <a:rPr lang="sv-SE"/>
              <a:t>Important to decide what is important, and set a threshold on when it is “good enough”.</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1"/>
          <p:cNvSpPr txBox="1"/>
          <p:nvPr>
            <p:ph type="title"/>
          </p:nvPr>
        </p:nvSpPr>
        <p:spPr>
          <a:xfrm>
            <a:off x="468900" y="614000"/>
            <a:ext cx="84420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is Software Ready for Release?</a:t>
            </a:r>
            <a:endParaRPr/>
          </a:p>
        </p:txBody>
      </p:sp>
      <p:sp>
        <p:nvSpPr>
          <p:cNvPr id="374" name="Google Shape;374;p5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Software is ready for release when you can argue that it shows sufficient quality. </a:t>
            </a:r>
            <a:endParaRPr/>
          </a:p>
          <a:p>
            <a:pPr indent="-393700" lvl="0" marL="457200" rtl="0" algn="l">
              <a:spcBef>
                <a:spcPts val="1000"/>
              </a:spcBef>
              <a:spcAft>
                <a:spcPts val="0"/>
              </a:spcAft>
              <a:buSzPts val="2600"/>
              <a:buChar char="•"/>
            </a:pPr>
            <a:r>
              <a:rPr lang="sv-SE"/>
              <a:t>Requires choosing </a:t>
            </a:r>
            <a:r>
              <a:rPr b="1" lang="sv-SE">
                <a:solidFill>
                  <a:schemeClr val="accent3"/>
                </a:solidFill>
              </a:rPr>
              <a:t>quality attributes</a:t>
            </a:r>
            <a:r>
              <a:rPr lang="sv-SE"/>
              <a:t>.</a:t>
            </a:r>
            <a:endParaRPr/>
          </a:p>
          <a:p>
            <a:pPr indent="-368300" lvl="1" marL="914400" rtl="0" algn="l">
              <a:spcBef>
                <a:spcPts val="500"/>
              </a:spcBef>
              <a:spcAft>
                <a:spcPts val="0"/>
              </a:spcAft>
              <a:buSzPts val="2200"/>
              <a:buChar char="•"/>
            </a:pPr>
            <a:r>
              <a:rPr lang="sv-SE"/>
              <a:t>Requires specifying </a:t>
            </a:r>
            <a:r>
              <a:rPr b="1" lang="sv-SE">
                <a:solidFill>
                  <a:schemeClr val="accent3"/>
                </a:solidFill>
              </a:rPr>
              <a:t>measurements</a:t>
            </a:r>
            <a:r>
              <a:rPr lang="sv-SE"/>
              <a:t> and </a:t>
            </a:r>
            <a:r>
              <a:rPr b="1" lang="sv-SE">
                <a:solidFill>
                  <a:schemeClr val="accent3"/>
                </a:solidFill>
              </a:rPr>
              <a:t>thresholds</a:t>
            </a:r>
            <a:r>
              <a:rPr lang="sv-SE"/>
              <a:t>.</a:t>
            </a:r>
            <a:endParaRPr/>
          </a:p>
          <a:p>
            <a:pPr indent="-368300" lvl="1" marL="914400" rtl="0" algn="l">
              <a:spcBef>
                <a:spcPts val="500"/>
              </a:spcBef>
              <a:spcAft>
                <a:spcPts val="0"/>
              </a:spcAft>
              <a:buSzPts val="2200"/>
              <a:buChar char="•"/>
            </a:pPr>
            <a:r>
              <a:rPr lang="sv-SE"/>
              <a:t>May require different measurements and thresholds for </a:t>
            </a:r>
            <a:r>
              <a:rPr b="1" lang="sv-SE">
                <a:solidFill>
                  <a:schemeClr val="accent3"/>
                </a:solidFill>
              </a:rPr>
              <a:t>different functionality and execution scenarios</a:t>
            </a:r>
            <a:r>
              <a:rPr lang="sv-SE"/>
              <a:t>.</a:t>
            </a:r>
            <a:endParaRPr/>
          </a:p>
          <a:p>
            <a:pPr indent="-393700" lvl="0" marL="457200" rtl="0" algn="l">
              <a:spcBef>
                <a:spcPts val="1000"/>
              </a:spcBef>
              <a:spcAft>
                <a:spcPts val="0"/>
              </a:spcAft>
              <a:buSzPts val="2600"/>
              <a:buChar char="•"/>
            </a:pPr>
            <a:r>
              <a:rPr lang="sv-SE"/>
              <a:t>Assessed through </a:t>
            </a:r>
            <a:r>
              <a:rPr b="1" lang="sv-SE">
                <a:solidFill>
                  <a:schemeClr val="accent3"/>
                </a:solidFill>
              </a:rPr>
              <a:t>Verification and Validation</a:t>
            </a:r>
            <a:r>
              <a:rPr lang="sv-SE"/>
              <a:t>.</a:t>
            </a:r>
            <a:endParaRPr/>
          </a:p>
          <a:p>
            <a:pPr indent="0" lvl="0" marL="0" rtl="0" algn="l">
              <a:spcBef>
                <a:spcPts val="1000"/>
              </a:spcBef>
              <a:spcAft>
                <a:spcPts val="0"/>
              </a:spcAft>
              <a:buNone/>
            </a:pPr>
            <a:r>
              <a:t/>
            </a:r>
            <a:endParaRPr/>
          </a:p>
        </p:txBody>
      </p:sp>
      <p:sp>
        <p:nvSpPr>
          <p:cNvPr id="375" name="Google Shape;375;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 and Validation</a:t>
            </a:r>
            <a:endParaRPr/>
          </a:p>
        </p:txBody>
      </p:sp>
      <p:sp>
        <p:nvSpPr>
          <p:cNvPr id="381" name="Google Shape;381;p5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Activities that must be performed to consider the software “done.”</a:t>
            </a:r>
            <a:endParaRPr/>
          </a:p>
          <a:p>
            <a:pPr indent="-393700" lvl="0" marL="457200" rtl="0" algn="l">
              <a:spcBef>
                <a:spcPts val="1000"/>
              </a:spcBef>
              <a:spcAft>
                <a:spcPts val="0"/>
              </a:spcAft>
              <a:buSzPts val="2600"/>
              <a:buChar char="•"/>
            </a:pPr>
            <a:r>
              <a:rPr b="1" lang="sv-SE">
                <a:solidFill>
                  <a:schemeClr val="accent3"/>
                </a:solidFill>
              </a:rPr>
              <a:t>Verification</a:t>
            </a:r>
            <a:r>
              <a:rPr lang="sv-SE"/>
              <a:t>: Proving that software conforms to its functional and non-functional requirements.</a:t>
            </a:r>
            <a:endParaRPr/>
          </a:p>
          <a:p>
            <a:pPr indent="-393700" lvl="0" marL="457200" rtl="0" algn="l">
              <a:spcBef>
                <a:spcPts val="1000"/>
              </a:spcBef>
              <a:spcAft>
                <a:spcPts val="0"/>
              </a:spcAft>
              <a:buSzPts val="2600"/>
              <a:buChar char="•"/>
            </a:pPr>
            <a:r>
              <a:rPr b="1" lang="sv-SE">
                <a:solidFill>
                  <a:schemeClr val="accent3"/>
                </a:solidFill>
              </a:rPr>
              <a:t>Validation</a:t>
            </a:r>
            <a:r>
              <a:rPr lang="sv-SE"/>
              <a:t>: Proving that software meets  customer’s true requirements, needs, and expectations.</a:t>
            </a:r>
            <a:endParaRPr/>
          </a:p>
        </p:txBody>
      </p:sp>
      <p:sp>
        <p:nvSpPr>
          <p:cNvPr id="382" name="Google Shape;382;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Flawed Software Will Hurt Profits</a:t>
            </a:r>
            <a:endParaRPr/>
          </a:p>
        </p:txBody>
      </p:sp>
      <p:sp>
        <p:nvSpPr>
          <p:cNvPr id="104" name="Google Shape;104;p1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2002: </a:t>
            </a:r>
            <a:r>
              <a:rPr lang="sv-SE"/>
              <a:t>“Bugs cost the U.S. economy $60 billion annually… and testing would relieve one-third of the cost.”</a:t>
            </a:r>
            <a:r>
              <a:rPr b="1" lang="sv-SE"/>
              <a:t> (</a:t>
            </a:r>
            <a:r>
              <a:rPr b="1" lang="sv-SE"/>
              <a:t>NIST)</a:t>
            </a:r>
            <a:endParaRPr b="1"/>
          </a:p>
          <a:p>
            <a:pPr indent="-368300" lvl="1" marL="914400" rtl="0" algn="l">
              <a:spcBef>
                <a:spcPts val="0"/>
              </a:spcBef>
              <a:spcAft>
                <a:spcPts val="0"/>
              </a:spcAft>
              <a:buSzPts val="2200"/>
              <a:buChar char="•"/>
            </a:pPr>
            <a:r>
              <a:rPr lang="sv-SE"/>
              <a:t>“In 2016, that number jumped to </a:t>
            </a:r>
            <a:r>
              <a:rPr i="1" lang="sv-SE">
                <a:solidFill>
                  <a:schemeClr val="accent3"/>
                </a:solidFill>
              </a:rPr>
              <a:t>$1.1 trillion</a:t>
            </a:r>
            <a:r>
              <a:rPr lang="sv-SE"/>
              <a:t>” </a:t>
            </a:r>
            <a:r>
              <a:rPr b="1" lang="sv-SE"/>
              <a:t>(Cohane)</a:t>
            </a:r>
            <a:endParaRPr b="1"/>
          </a:p>
          <a:p>
            <a:pPr indent="0" lvl="0" marL="0" rtl="0" algn="l">
              <a:spcBef>
                <a:spcPts val="1000"/>
              </a:spcBef>
              <a:spcAft>
                <a:spcPts val="0"/>
              </a:spcAft>
              <a:buNone/>
            </a:pPr>
            <a:r>
              <a:t/>
            </a:r>
            <a:endParaRPr/>
          </a:p>
          <a:p>
            <a:pPr indent="0" lvl="0" marL="0" rtl="0" algn="l">
              <a:spcBef>
                <a:spcPts val="1000"/>
              </a:spcBef>
              <a:spcAft>
                <a:spcPts val="0"/>
              </a:spcAft>
              <a:buNone/>
            </a:pPr>
            <a:r>
              <a:rPr lang="sv-SE"/>
              <a:t>“Finding and ﬁxing a software problem after delivery is often 100 times more expensive than ﬁnding and ﬁxing it before.”        </a:t>
            </a:r>
            <a:r>
              <a:rPr b="1" lang="sv-SE"/>
              <a:t>- Barry Boehm (Emeritus Prof., </a:t>
            </a:r>
            <a:r>
              <a:rPr b="1" lang="sv-SE">
                <a:highlight>
                  <a:srgbClr val="FFFFFF"/>
                </a:highlight>
              </a:rPr>
              <a:t>USC)</a:t>
            </a:r>
            <a:endParaRPr b="1"/>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05" name="Google Shape;105;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 and Validation</a:t>
            </a:r>
            <a:endParaRPr/>
          </a:p>
        </p:txBody>
      </p:sp>
      <p:sp>
        <p:nvSpPr>
          <p:cNvPr id="388" name="Google Shape;388;p5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t>Barry Boehm:</a:t>
            </a:r>
            <a:endParaRPr/>
          </a:p>
          <a:p>
            <a:pPr indent="-393700" lvl="0" marL="457200" rtl="0" algn="l">
              <a:spcBef>
                <a:spcPts val="1000"/>
              </a:spcBef>
              <a:spcAft>
                <a:spcPts val="0"/>
              </a:spcAft>
              <a:buSzPts val="2600"/>
              <a:buChar char="•"/>
            </a:pPr>
            <a:r>
              <a:rPr b="1" lang="sv-SE">
                <a:solidFill>
                  <a:schemeClr val="accent3"/>
                </a:solidFill>
              </a:rPr>
              <a:t>Verification</a:t>
            </a:r>
            <a:r>
              <a:rPr b="1" lang="sv-SE"/>
              <a:t>:</a:t>
            </a:r>
            <a:r>
              <a:rPr lang="sv-SE"/>
              <a:t> </a:t>
            </a:r>
            <a:endParaRPr/>
          </a:p>
          <a:p>
            <a:pPr indent="-368300" lvl="1" marL="914400" rtl="0" algn="l">
              <a:spcBef>
                <a:spcPts val="500"/>
              </a:spcBef>
              <a:spcAft>
                <a:spcPts val="0"/>
              </a:spcAft>
              <a:buSzPts val="2200"/>
              <a:buChar char="•"/>
            </a:pPr>
            <a:r>
              <a:rPr lang="sv-SE"/>
              <a:t>“Are we building the product right?”</a:t>
            </a:r>
            <a:endParaRPr/>
          </a:p>
          <a:p>
            <a:pPr indent="-393700" lvl="0" marL="457200" marR="0" rtl="0" algn="l">
              <a:lnSpc>
                <a:spcPct val="100000"/>
              </a:lnSpc>
              <a:spcBef>
                <a:spcPts val="0"/>
              </a:spcBef>
              <a:spcAft>
                <a:spcPts val="0"/>
              </a:spcAft>
              <a:buSzPts val="2600"/>
              <a:buChar char="•"/>
            </a:pPr>
            <a:r>
              <a:rPr b="1" lang="sv-SE">
                <a:solidFill>
                  <a:schemeClr val="accent3"/>
                </a:solidFill>
              </a:rPr>
              <a:t>Validation</a:t>
            </a:r>
            <a:r>
              <a:rPr b="1" lang="sv-SE"/>
              <a:t>:</a:t>
            </a:r>
            <a:r>
              <a:rPr lang="sv-SE"/>
              <a:t> </a:t>
            </a:r>
            <a:endParaRPr/>
          </a:p>
          <a:p>
            <a:pPr indent="-368300" lvl="1" marL="914400" marR="0" rtl="0" algn="l">
              <a:lnSpc>
                <a:spcPct val="100000"/>
              </a:lnSpc>
              <a:spcBef>
                <a:spcPts val="0"/>
              </a:spcBef>
              <a:spcAft>
                <a:spcPts val="0"/>
              </a:spcAft>
              <a:buSzPts val="2200"/>
              <a:buChar char="•"/>
            </a:pPr>
            <a:r>
              <a:rPr lang="sv-SE"/>
              <a:t>“Are we building the right product?”</a:t>
            </a:r>
            <a:endParaRPr/>
          </a:p>
        </p:txBody>
      </p:sp>
      <p:sp>
        <p:nvSpPr>
          <p:cNvPr id="389" name="Google Shape;389;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a:t>
            </a:r>
            <a:endParaRPr/>
          </a:p>
        </p:txBody>
      </p:sp>
      <p:sp>
        <p:nvSpPr>
          <p:cNvPr id="395" name="Google Shape;395;p5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Is the implementation correct?</a:t>
            </a:r>
            <a:endParaRPr/>
          </a:p>
          <a:p>
            <a:pPr indent="-368300" lvl="1" marL="914400" rtl="0" algn="l">
              <a:spcBef>
                <a:spcPts val="500"/>
              </a:spcBef>
              <a:spcAft>
                <a:spcPts val="0"/>
              </a:spcAft>
              <a:buSzPts val="2200"/>
              <a:buChar char="•"/>
            </a:pPr>
            <a:r>
              <a:rPr lang="sv-SE"/>
              <a:t>Judged by asking: “</a:t>
            </a:r>
            <a:r>
              <a:rPr lang="sv-SE"/>
              <a:t>Is the implementation consistent with its specification?”</a:t>
            </a:r>
            <a:endParaRPr/>
          </a:p>
          <a:p>
            <a:pPr indent="-393700" lvl="0" marL="457200" rtl="0" algn="l">
              <a:spcBef>
                <a:spcPts val="1000"/>
              </a:spcBef>
              <a:spcAft>
                <a:spcPts val="0"/>
              </a:spcAft>
              <a:buClr>
                <a:schemeClr val="accent3"/>
              </a:buClr>
              <a:buSzPts val="2600"/>
              <a:buChar char="•"/>
            </a:pPr>
            <a:r>
              <a:rPr b="1" lang="sv-SE">
                <a:solidFill>
                  <a:schemeClr val="accent3"/>
                </a:solidFill>
              </a:rPr>
              <a:t>Verification is an experiment.</a:t>
            </a:r>
            <a:endParaRPr b="1">
              <a:solidFill>
                <a:schemeClr val="accent3"/>
              </a:solidFill>
            </a:endParaRPr>
          </a:p>
          <a:p>
            <a:pPr indent="-368300" lvl="1" marL="914400" rtl="0" algn="l">
              <a:spcBef>
                <a:spcPts val="500"/>
              </a:spcBef>
              <a:spcAft>
                <a:spcPts val="0"/>
              </a:spcAft>
              <a:buSzPts val="2200"/>
              <a:buChar char="•"/>
            </a:pPr>
            <a:r>
              <a:rPr lang="sv-SE"/>
              <a:t>Perform trials, evaluate results, gather evidence.</a:t>
            </a:r>
            <a:endParaRPr/>
          </a:p>
        </p:txBody>
      </p:sp>
      <p:sp>
        <p:nvSpPr>
          <p:cNvPr id="396" name="Google Shape;396;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a:t>
            </a:r>
            <a:endParaRPr/>
          </a:p>
        </p:txBody>
      </p:sp>
      <p:sp>
        <p:nvSpPr>
          <p:cNvPr id="402" name="Google Shape;402;p5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Is an </a:t>
            </a:r>
            <a:r>
              <a:rPr b="1" lang="sv-SE">
                <a:solidFill>
                  <a:schemeClr val="accent3"/>
                </a:solidFill>
              </a:rPr>
              <a:t>implementation</a:t>
            </a:r>
            <a:r>
              <a:rPr lang="sv-SE"/>
              <a:t> consistent with a </a:t>
            </a:r>
            <a:r>
              <a:rPr b="1" lang="sv-SE">
                <a:solidFill>
                  <a:schemeClr val="accent3"/>
                </a:solidFill>
              </a:rPr>
              <a:t>specification</a:t>
            </a:r>
            <a:r>
              <a:rPr lang="sv-SE"/>
              <a:t>?</a:t>
            </a:r>
            <a:endParaRPr/>
          </a:p>
          <a:p>
            <a:pPr indent="-368300" lvl="1" marL="914400" rtl="0" algn="l">
              <a:spcBef>
                <a:spcPts val="500"/>
              </a:spcBef>
              <a:spcAft>
                <a:spcPts val="0"/>
              </a:spcAft>
              <a:buSzPts val="2200"/>
              <a:buChar char="•"/>
            </a:pPr>
            <a:r>
              <a:rPr lang="sv-SE"/>
              <a:t>“Specification” and “implementation” are roles.</a:t>
            </a:r>
            <a:endParaRPr/>
          </a:p>
          <a:p>
            <a:pPr indent="-368300" lvl="1" marL="914400" rtl="0" algn="l">
              <a:spcBef>
                <a:spcPts val="500"/>
              </a:spcBef>
              <a:spcAft>
                <a:spcPts val="0"/>
              </a:spcAft>
              <a:buSzPts val="2200"/>
              <a:buChar char="•"/>
            </a:pPr>
            <a:r>
              <a:rPr lang="sv-SE"/>
              <a:t>Usually source code and requirement specification.</a:t>
            </a:r>
            <a:endParaRPr/>
          </a:p>
          <a:p>
            <a:pPr indent="-368300" lvl="1" marL="914400" rtl="0" algn="l">
              <a:spcBef>
                <a:spcPts val="500"/>
              </a:spcBef>
              <a:spcAft>
                <a:spcPts val="0"/>
              </a:spcAft>
              <a:buSzPts val="2200"/>
              <a:buChar char="•"/>
            </a:pPr>
            <a:r>
              <a:rPr lang="sv-SE"/>
              <a:t>But also…</a:t>
            </a:r>
            <a:endParaRPr/>
          </a:p>
          <a:p>
            <a:pPr indent="-342900" lvl="2" marL="1371600" rtl="0" algn="l">
              <a:spcBef>
                <a:spcPts val="500"/>
              </a:spcBef>
              <a:spcAft>
                <a:spcPts val="0"/>
              </a:spcAft>
              <a:buSzPts val="1800"/>
              <a:buChar char="•"/>
            </a:pPr>
            <a:r>
              <a:rPr lang="sv-SE"/>
              <a:t>Source code and architectural design.</a:t>
            </a:r>
            <a:endParaRPr/>
          </a:p>
          <a:p>
            <a:pPr indent="-342900" lvl="2" marL="1371600" rtl="0" algn="l">
              <a:spcBef>
                <a:spcPts val="500"/>
              </a:spcBef>
              <a:spcAft>
                <a:spcPts val="0"/>
              </a:spcAft>
              <a:buSzPts val="1800"/>
              <a:buChar char="•"/>
            </a:pPr>
            <a:r>
              <a:rPr lang="sv-SE"/>
              <a:t>Architectural design and requirements.</a:t>
            </a:r>
            <a:endParaRPr/>
          </a:p>
          <a:p>
            <a:pPr indent="-342900" lvl="2" marL="1371600" rtl="0" algn="l">
              <a:spcBef>
                <a:spcPts val="500"/>
              </a:spcBef>
              <a:spcAft>
                <a:spcPts val="0"/>
              </a:spcAft>
              <a:buSzPts val="1800"/>
              <a:buChar char="•"/>
            </a:pPr>
            <a:r>
              <a:rPr lang="sv-SE"/>
              <a:t>Test cases and requirements.</a:t>
            </a:r>
            <a:endParaRPr/>
          </a:p>
          <a:p>
            <a:pPr indent="-342900" lvl="2" marL="1371600" rtl="0" algn="l">
              <a:spcBef>
                <a:spcPts val="500"/>
              </a:spcBef>
              <a:spcAft>
                <a:spcPts val="0"/>
              </a:spcAft>
              <a:buSzPts val="1800"/>
              <a:buChar char="•"/>
            </a:pPr>
            <a:r>
              <a:rPr lang="sv-SE"/>
              <a:t>Source code and user manuals.</a:t>
            </a:r>
            <a:endParaRPr/>
          </a:p>
        </p:txBody>
      </p:sp>
      <p:sp>
        <p:nvSpPr>
          <p:cNvPr id="403" name="Google Shape;403;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0" name="Google Shape;410;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2800"/>
              <a:t>How do we know an implementation is correct?</a:t>
            </a:r>
            <a:endParaRPr sz="2800"/>
          </a:p>
        </p:txBody>
      </p:sp>
      <p:sp>
        <p:nvSpPr>
          <p:cNvPr id="411" name="Google Shape;411;p56"/>
          <p:cNvSpPr txBox="1"/>
          <p:nvPr>
            <p:ph idx="1" type="body"/>
          </p:nvPr>
        </p:nvSpPr>
        <p:spPr>
          <a:xfrm>
            <a:off x="1301800" y="3913325"/>
            <a:ext cx="2975100" cy="5679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sv-SE" sz="1800"/>
              <a:t>“It is correct because I </a:t>
            </a:r>
            <a:r>
              <a:rPr b="1" lang="sv-SE" sz="1800">
                <a:solidFill>
                  <a:schemeClr val="accent3"/>
                </a:solidFill>
              </a:rPr>
              <a:t>proved</a:t>
            </a:r>
            <a:r>
              <a:rPr lang="sv-SE" sz="1800"/>
              <a:t> that certain errors do not exist in the system.”</a:t>
            </a:r>
            <a:endParaRPr sz="1800"/>
          </a:p>
        </p:txBody>
      </p:sp>
      <p:pic>
        <p:nvPicPr>
          <p:cNvPr id="412" name="Google Shape;412;p56"/>
          <p:cNvPicPr preferRelativeResize="0"/>
          <p:nvPr/>
        </p:nvPicPr>
        <p:blipFill>
          <a:blip r:embed="rId3">
            <a:alphaModFix/>
          </a:blip>
          <a:stretch>
            <a:fillRect/>
          </a:stretch>
        </p:blipFill>
        <p:spPr>
          <a:xfrm>
            <a:off x="1789438" y="1546875"/>
            <a:ext cx="5576823" cy="2556899"/>
          </a:xfrm>
          <a:prstGeom prst="rect">
            <a:avLst/>
          </a:prstGeom>
          <a:noFill/>
          <a:ln>
            <a:noFill/>
          </a:ln>
        </p:spPr>
      </p:pic>
      <p:sp>
        <p:nvSpPr>
          <p:cNvPr id="413" name="Google Shape;413;p56"/>
          <p:cNvSpPr txBox="1"/>
          <p:nvPr>
            <p:ph idx="1" type="body"/>
          </p:nvPr>
        </p:nvSpPr>
        <p:spPr>
          <a:xfrm>
            <a:off x="4813775" y="3913325"/>
            <a:ext cx="2975100" cy="5679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sv-SE" sz="1800"/>
              <a:t>“It is correct because I never </a:t>
            </a:r>
            <a:r>
              <a:rPr b="1" lang="sv-SE" sz="1800">
                <a:solidFill>
                  <a:schemeClr val="accent3"/>
                </a:solidFill>
              </a:rPr>
              <a:t>observed</a:t>
            </a:r>
            <a:r>
              <a:rPr lang="sv-SE" sz="1800"/>
              <a:t> incorrect behaviors.”</a:t>
            </a:r>
            <a:endParaRPr sz="1800"/>
          </a:p>
        </p:txBody>
      </p:sp>
      <p:sp>
        <p:nvSpPr>
          <p:cNvPr id="414" name="Google Shape;414;p56"/>
          <p:cNvSpPr txBox="1"/>
          <p:nvPr>
            <p:ph idx="1" type="body"/>
          </p:nvPr>
        </p:nvSpPr>
        <p:spPr>
          <a:xfrm>
            <a:off x="2208300" y="1151375"/>
            <a:ext cx="1398900" cy="5679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sv-SE" sz="1800"/>
              <a:t>Rationalists</a:t>
            </a:r>
            <a:endParaRPr sz="1800"/>
          </a:p>
        </p:txBody>
      </p:sp>
      <p:sp>
        <p:nvSpPr>
          <p:cNvPr id="415" name="Google Shape;415;p56"/>
          <p:cNvSpPr txBox="1"/>
          <p:nvPr>
            <p:ph idx="1" type="body"/>
          </p:nvPr>
        </p:nvSpPr>
        <p:spPr>
          <a:xfrm>
            <a:off x="5601875" y="1151375"/>
            <a:ext cx="1398900" cy="5679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sv-SE" sz="1800"/>
              <a:t>Empiricists</a:t>
            </a:r>
            <a:endParaRPr sz="1800"/>
          </a:p>
        </p:txBody>
      </p:sp>
      <p:sp>
        <p:nvSpPr>
          <p:cNvPr id="416" name="Google Shape;416;p56"/>
          <p:cNvSpPr txBox="1"/>
          <p:nvPr/>
        </p:nvSpPr>
        <p:spPr>
          <a:xfrm>
            <a:off x="213825" y="4873375"/>
            <a:ext cx="1994400" cy="1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chemeClr val="lt1"/>
                </a:solidFill>
              </a:rPr>
              <a:t>Adapted from Shin Yoo (KAIST)</a:t>
            </a:r>
            <a:endParaRPr sz="10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Static Verification</a:t>
            </a:r>
            <a:endParaRPr/>
          </a:p>
        </p:txBody>
      </p:sp>
      <p:sp>
        <p:nvSpPr>
          <p:cNvPr id="422" name="Google Shape;422;p57"/>
          <p:cNvSpPr txBox="1"/>
          <p:nvPr>
            <p:ph idx="1" type="body"/>
          </p:nvPr>
        </p:nvSpPr>
        <p:spPr>
          <a:xfrm>
            <a:off x="468900" y="1282400"/>
            <a:ext cx="56142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Analysis of code and other </a:t>
            </a:r>
            <a:r>
              <a:rPr lang="sv-SE"/>
              <a:t>development</a:t>
            </a:r>
            <a:r>
              <a:rPr lang="sv-SE"/>
              <a:t> artifacts</a:t>
            </a:r>
            <a:r>
              <a:rPr lang="sv-SE"/>
              <a:t>.</a:t>
            </a:r>
            <a:endParaRPr/>
          </a:p>
          <a:p>
            <a:pPr indent="-368300" lvl="1" marL="914400" rtl="0" algn="l">
              <a:spcBef>
                <a:spcPts val="500"/>
              </a:spcBef>
              <a:spcAft>
                <a:spcPts val="0"/>
              </a:spcAft>
              <a:buSzPts val="2200"/>
              <a:buChar char="•"/>
            </a:pPr>
            <a:r>
              <a:rPr b="1" lang="sv-SE">
                <a:solidFill>
                  <a:schemeClr val="accent3"/>
                </a:solidFill>
              </a:rPr>
              <a:t>Proofs</a:t>
            </a:r>
            <a:r>
              <a:rPr b="1" lang="sv-SE"/>
              <a:t>: </a:t>
            </a:r>
            <a:r>
              <a:rPr lang="sv-SE"/>
              <a:t>Posing hypotheses and making arguments using specifications, models, etc.</a:t>
            </a:r>
            <a:endParaRPr/>
          </a:p>
          <a:p>
            <a:pPr indent="-368300" lvl="1" marL="914400" rtl="0" algn="l">
              <a:spcBef>
                <a:spcPts val="500"/>
              </a:spcBef>
              <a:spcAft>
                <a:spcPts val="0"/>
              </a:spcAft>
              <a:buSzPts val="2200"/>
              <a:buChar char="•"/>
            </a:pPr>
            <a:r>
              <a:rPr b="1" lang="sv-SE">
                <a:solidFill>
                  <a:schemeClr val="accent3"/>
                </a:solidFill>
              </a:rPr>
              <a:t>Inspections</a:t>
            </a:r>
            <a:r>
              <a:rPr b="1" lang="sv-SE"/>
              <a:t>:</a:t>
            </a:r>
            <a:r>
              <a:rPr lang="sv-SE"/>
              <a:t> Manual “sanity check” on artifacts (e.g., source code), searching for issues.</a:t>
            </a:r>
            <a:endParaRPr/>
          </a:p>
        </p:txBody>
      </p:sp>
      <p:sp>
        <p:nvSpPr>
          <p:cNvPr id="423" name="Google Shape;423;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424" name="Google Shape;424;p57"/>
          <p:cNvPicPr preferRelativeResize="0"/>
          <p:nvPr/>
        </p:nvPicPr>
        <p:blipFill>
          <a:blip r:embed="rId3">
            <a:alphaModFix/>
          </a:blip>
          <a:stretch>
            <a:fillRect/>
          </a:stretch>
        </p:blipFill>
        <p:spPr>
          <a:xfrm>
            <a:off x="6587913" y="614001"/>
            <a:ext cx="2064175" cy="2355850"/>
          </a:xfrm>
          <a:prstGeom prst="rect">
            <a:avLst/>
          </a:prstGeom>
          <a:noFill/>
          <a:ln>
            <a:noFill/>
          </a:ln>
        </p:spPr>
      </p:pic>
      <p:sp>
        <p:nvSpPr>
          <p:cNvPr id="425" name="Google Shape;425;p57"/>
          <p:cNvSpPr txBox="1"/>
          <p:nvPr>
            <p:ph idx="1" type="body"/>
          </p:nvPr>
        </p:nvSpPr>
        <p:spPr>
          <a:xfrm>
            <a:off x="6240150" y="2825785"/>
            <a:ext cx="2870100" cy="4611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sv-SE" sz="1600"/>
              <a:t>“It is correct because I </a:t>
            </a:r>
            <a:r>
              <a:rPr b="1" lang="sv-SE" sz="1600">
                <a:solidFill>
                  <a:schemeClr val="accent3"/>
                </a:solidFill>
              </a:rPr>
              <a:t>proved</a:t>
            </a:r>
            <a:r>
              <a:rPr lang="sv-SE" sz="1600"/>
              <a:t> that certain errors do not exist in the system.”</a:t>
            </a: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Advantages of Static Verification</a:t>
            </a:r>
            <a:endParaRPr/>
          </a:p>
        </p:txBody>
      </p:sp>
      <p:sp>
        <p:nvSpPr>
          <p:cNvPr id="431" name="Google Shape;431;p5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Proofs offer </a:t>
            </a:r>
            <a:r>
              <a:rPr lang="sv-SE"/>
              <a:t>conclusive evidence</a:t>
            </a:r>
            <a:r>
              <a:rPr lang="sv-SE"/>
              <a:t> of problems.</a:t>
            </a:r>
            <a:endParaRPr/>
          </a:p>
          <a:p>
            <a:pPr indent="-393700" lvl="0" marL="457200" rtl="0" algn="l">
              <a:spcBef>
                <a:spcPts val="1000"/>
              </a:spcBef>
              <a:spcAft>
                <a:spcPts val="0"/>
              </a:spcAft>
              <a:buSzPts val="2600"/>
              <a:buChar char="•"/>
            </a:pPr>
            <a:r>
              <a:rPr lang="sv-SE"/>
              <a:t>One error </a:t>
            </a:r>
            <a:r>
              <a:rPr lang="sv-SE"/>
              <a:t>can hide other errors. Inspections not impacted by program interactions.</a:t>
            </a:r>
            <a:endParaRPr/>
          </a:p>
          <a:p>
            <a:pPr indent="-393700" lvl="0" marL="457200" rtl="0" algn="l">
              <a:spcBef>
                <a:spcPts val="1000"/>
              </a:spcBef>
              <a:spcAft>
                <a:spcPts val="0"/>
              </a:spcAft>
              <a:buSzPts val="2600"/>
              <a:buChar char="•"/>
            </a:pPr>
            <a:r>
              <a:rPr lang="sv-SE"/>
              <a:t>Incomplete systems can be inspected.</a:t>
            </a:r>
            <a:endParaRPr/>
          </a:p>
          <a:p>
            <a:pPr indent="-393700" lvl="0" marL="457200" rtl="0" algn="l">
              <a:spcBef>
                <a:spcPts val="1000"/>
              </a:spcBef>
              <a:spcAft>
                <a:spcPts val="0"/>
              </a:spcAft>
              <a:buSzPts val="2600"/>
              <a:buChar char="•"/>
            </a:pPr>
            <a:r>
              <a:rPr lang="sv-SE"/>
              <a:t>Code inspections can assess subjective quality attributes (maintainability, portability, usability).</a:t>
            </a:r>
            <a:endParaRPr/>
          </a:p>
        </p:txBody>
      </p:sp>
      <p:sp>
        <p:nvSpPr>
          <p:cNvPr id="432" name="Google Shape;432;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Dynamic Verification</a:t>
            </a:r>
            <a:endParaRPr/>
          </a:p>
        </p:txBody>
      </p:sp>
      <p:sp>
        <p:nvSpPr>
          <p:cNvPr id="438" name="Google Shape;438;p59"/>
          <p:cNvSpPr txBox="1"/>
          <p:nvPr>
            <p:ph idx="1" type="body"/>
          </p:nvPr>
        </p:nvSpPr>
        <p:spPr>
          <a:xfrm>
            <a:off x="468900" y="1282400"/>
            <a:ext cx="6154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Exercising and observing the system.</a:t>
            </a:r>
            <a:endParaRPr/>
          </a:p>
          <a:p>
            <a:pPr indent="-368300" lvl="1" marL="914400" rtl="0" algn="l">
              <a:spcBef>
                <a:spcPts val="500"/>
              </a:spcBef>
              <a:spcAft>
                <a:spcPts val="0"/>
              </a:spcAft>
              <a:buSzPts val="2200"/>
              <a:buChar char="•"/>
            </a:pPr>
            <a:r>
              <a:rPr b="1" lang="sv-SE">
                <a:solidFill>
                  <a:schemeClr val="accent3"/>
                </a:solidFill>
              </a:rPr>
              <a:t>Testing</a:t>
            </a:r>
            <a:r>
              <a:rPr b="1" lang="sv-SE"/>
              <a:t>:</a:t>
            </a:r>
            <a:r>
              <a:rPr lang="sv-SE"/>
              <a:t> Executing input and checking whether the resulting output meets expectations.</a:t>
            </a:r>
            <a:endParaRPr/>
          </a:p>
          <a:p>
            <a:pPr indent="-368300" lvl="1" marL="914400" rtl="0" algn="l">
              <a:spcBef>
                <a:spcPts val="500"/>
              </a:spcBef>
              <a:spcAft>
                <a:spcPts val="0"/>
              </a:spcAft>
              <a:buSzPts val="2200"/>
              <a:buChar char="•"/>
            </a:pPr>
            <a:r>
              <a:rPr b="1" lang="sv-SE">
                <a:solidFill>
                  <a:schemeClr val="accent3"/>
                </a:solidFill>
              </a:rPr>
              <a:t>Fuzzing</a:t>
            </a:r>
            <a:r>
              <a:rPr b="1" lang="sv-SE"/>
              <a:t>:</a:t>
            </a:r>
            <a:r>
              <a:rPr lang="sv-SE"/>
              <a:t> Generating semi-random input to detect crashes, memory leaks, buffer overflows, etc.</a:t>
            </a:r>
            <a:endParaRPr/>
          </a:p>
          <a:p>
            <a:pPr indent="-368300" lvl="1" marL="914400" rtl="0" algn="l">
              <a:spcBef>
                <a:spcPts val="500"/>
              </a:spcBef>
              <a:spcAft>
                <a:spcPts val="0"/>
              </a:spcAft>
              <a:buSzPts val="2200"/>
              <a:buChar char="•"/>
            </a:pPr>
            <a:r>
              <a:rPr b="1" lang="sv-SE">
                <a:solidFill>
                  <a:schemeClr val="accent3"/>
                </a:solidFill>
              </a:rPr>
              <a:t>Taint Analysis</a:t>
            </a:r>
            <a:r>
              <a:rPr b="1" lang="sv-SE"/>
              <a:t>:</a:t>
            </a:r>
            <a:r>
              <a:rPr lang="sv-SE"/>
              <a:t> Monitoring how corrupted data spreads through system.</a:t>
            </a:r>
            <a:endParaRPr/>
          </a:p>
        </p:txBody>
      </p:sp>
      <p:sp>
        <p:nvSpPr>
          <p:cNvPr id="439" name="Google Shape;439;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440" name="Google Shape;440;p59"/>
          <p:cNvPicPr preferRelativeResize="0"/>
          <p:nvPr/>
        </p:nvPicPr>
        <p:blipFill>
          <a:blip r:embed="rId3">
            <a:alphaModFix/>
          </a:blip>
          <a:stretch>
            <a:fillRect/>
          </a:stretch>
        </p:blipFill>
        <p:spPr>
          <a:xfrm>
            <a:off x="7006198" y="590678"/>
            <a:ext cx="1833002" cy="2157382"/>
          </a:xfrm>
          <a:prstGeom prst="rect">
            <a:avLst/>
          </a:prstGeom>
          <a:noFill/>
          <a:ln>
            <a:noFill/>
          </a:ln>
        </p:spPr>
      </p:pic>
      <p:sp>
        <p:nvSpPr>
          <p:cNvPr id="441" name="Google Shape;441;p59"/>
          <p:cNvSpPr txBox="1"/>
          <p:nvPr>
            <p:ph idx="1" type="body"/>
          </p:nvPr>
        </p:nvSpPr>
        <p:spPr>
          <a:xfrm>
            <a:off x="6786700" y="2571750"/>
            <a:ext cx="2431500" cy="5679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sv-SE" sz="1600"/>
              <a:t>“It is correct because I never </a:t>
            </a:r>
            <a:r>
              <a:rPr b="1" lang="sv-SE" sz="1600">
                <a:solidFill>
                  <a:schemeClr val="accent3"/>
                </a:solidFill>
              </a:rPr>
              <a:t>observed</a:t>
            </a:r>
            <a:r>
              <a:rPr lang="sv-SE" sz="1600"/>
              <a:t> incorrect behaviors.”</a:t>
            </a: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Advantages of </a:t>
            </a:r>
            <a:r>
              <a:rPr lang="sv-SE"/>
              <a:t>Dynamic Verification</a:t>
            </a:r>
            <a:endParaRPr/>
          </a:p>
        </p:txBody>
      </p:sp>
      <p:sp>
        <p:nvSpPr>
          <p:cNvPr id="447" name="Google Shape;447;p6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Discovers problems from runtime interaction, timing problems, or performance issues.</a:t>
            </a:r>
            <a:endParaRPr/>
          </a:p>
          <a:p>
            <a:pPr indent="-393700" lvl="0" marL="457200" rtl="0" algn="l">
              <a:spcBef>
                <a:spcPts val="1000"/>
              </a:spcBef>
              <a:spcAft>
                <a:spcPts val="0"/>
              </a:spcAft>
              <a:buSzPts val="2600"/>
              <a:buChar char="•"/>
            </a:pPr>
            <a:r>
              <a:rPr lang="sv-SE"/>
              <a:t>Cheaper, more scalable than static verification.</a:t>
            </a:r>
            <a:endParaRPr/>
          </a:p>
          <a:p>
            <a:pPr indent="-368300" lvl="1" marL="914400" rtl="0" algn="l">
              <a:spcBef>
                <a:spcPts val="500"/>
              </a:spcBef>
              <a:spcAft>
                <a:spcPts val="0"/>
              </a:spcAft>
              <a:buSzPts val="2200"/>
              <a:buChar char="•"/>
            </a:pPr>
            <a:r>
              <a:rPr lang="sv-SE"/>
              <a:t>Much easier to achieve volume.</a:t>
            </a:r>
            <a:endParaRPr/>
          </a:p>
          <a:p>
            <a:pPr indent="-368300" lvl="1" marL="914400" rtl="0" algn="l">
              <a:spcBef>
                <a:spcPts val="500"/>
              </a:spcBef>
              <a:spcAft>
                <a:spcPts val="0"/>
              </a:spcAft>
              <a:buSzPts val="2200"/>
              <a:buChar char="•"/>
            </a:pPr>
            <a:r>
              <a:rPr lang="sv-SE"/>
              <a:t>Works on much more complex systems. </a:t>
            </a:r>
            <a:endParaRPr/>
          </a:p>
          <a:p>
            <a:pPr indent="-368300" lvl="1" marL="914400" rtl="0" algn="l">
              <a:spcBef>
                <a:spcPts val="500"/>
              </a:spcBef>
              <a:spcAft>
                <a:spcPts val="0"/>
              </a:spcAft>
              <a:buSzPts val="2200"/>
              <a:buChar char="•"/>
            </a:pPr>
            <a:r>
              <a:rPr lang="sv-SE"/>
              <a:t>However, cannot prove that properties are met</a:t>
            </a:r>
            <a:endParaRPr/>
          </a:p>
          <a:p>
            <a:pPr indent="-342900" lvl="2" marL="1371600" rtl="0" algn="l">
              <a:spcBef>
                <a:spcPts val="500"/>
              </a:spcBef>
              <a:spcAft>
                <a:spcPts val="0"/>
              </a:spcAft>
              <a:buSzPts val="1800"/>
              <a:buChar char="•"/>
            </a:pPr>
            <a:r>
              <a:rPr lang="sv-SE"/>
              <a:t>Cannot try all possible executions.</a:t>
            </a:r>
            <a:endParaRPr/>
          </a:p>
        </p:txBody>
      </p:sp>
      <p:sp>
        <p:nvSpPr>
          <p:cNvPr id="448" name="Google Shape;448;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55" name="Google Shape;455;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Trade-Off</a:t>
            </a:r>
            <a:endParaRPr/>
          </a:p>
        </p:txBody>
      </p:sp>
      <p:sp>
        <p:nvSpPr>
          <p:cNvPr id="456" name="Google Shape;456;p61"/>
          <p:cNvSpPr txBox="1"/>
          <p:nvPr>
            <p:ph idx="1" type="body"/>
          </p:nvPr>
        </p:nvSpPr>
        <p:spPr>
          <a:xfrm>
            <a:off x="270100" y="1282400"/>
            <a:ext cx="2935800" cy="2465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sz="1600"/>
              <a:t>Static Analysis:</a:t>
            </a:r>
            <a:endParaRPr sz="1600"/>
          </a:p>
          <a:p>
            <a:pPr indent="-330200" lvl="0" marL="457200" rtl="0" algn="l">
              <a:spcBef>
                <a:spcPts val="1000"/>
              </a:spcBef>
              <a:spcAft>
                <a:spcPts val="0"/>
              </a:spcAft>
              <a:buSzPts val="1600"/>
              <a:buChar char="•"/>
            </a:pPr>
            <a:r>
              <a:rPr lang="sv-SE" sz="1600"/>
              <a:t>Overapproximation</a:t>
            </a:r>
            <a:endParaRPr sz="1600"/>
          </a:p>
          <a:p>
            <a:pPr indent="-330200" lvl="0" marL="457200" rtl="0" algn="l">
              <a:spcBef>
                <a:spcPts val="1000"/>
              </a:spcBef>
              <a:spcAft>
                <a:spcPts val="0"/>
              </a:spcAft>
              <a:buSzPts val="1600"/>
              <a:buChar char="•"/>
            </a:pPr>
            <a:r>
              <a:rPr lang="sv-SE" sz="1600"/>
              <a:t>Naive analysis: </a:t>
            </a:r>
            <a:endParaRPr sz="1600"/>
          </a:p>
          <a:p>
            <a:pPr indent="-304800" lvl="1" marL="914400" rtl="0" algn="l">
              <a:spcBef>
                <a:spcPts val="500"/>
              </a:spcBef>
              <a:spcAft>
                <a:spcPts val="0"/>
              </a:spcAft>
              <a:buSzPts val="1200"/>
              <a:buChar char="•"/>
            </a:pPr>
            <a:r>
              <a:rPr lang="sv-SE" sz="1200"/>
              <a:t>There is a division-by-zero error here.</a:t>
            </a:r>
            <a:endParaRPr sz="1200"/>
          </a:p>
          <a:p>
            <a:pPr indent="-330200" lvl="0" marL="457200" rtl="0" algn="l">
              <a:spcBef>
                <a:spcPts val="1000"/>
              </a:spcBef>
              <a:spcAft>
                <a:spcPts val="0"/>
              </a:spcAft>
              <a:buSzPts val="1600"/>
              <a:buChar char="•"/>
            </a:pPr>
            <a:r>
              <a:rPr lang="sv-SE" sz="1600"/>
              <a:t>Not being naive is expensive.</a:t>
            </a:r>
            <a:endParaRPr sz="600"/>
          </a:p>
        </p:txBody>
      </p:sp>
      <p:sp>
        <p:nvSpPr>
          <p:cNvPr id="457" name="Google Shape;457;p61"/>
          <p:cNvSpPr txBox="1"/>
          <p:nvPr/>
        </p:nvSpPr>
        <p:spPr>
          <a:xfrm>
            <a:off x="3443700" y="1983600"/>
            <a:ext cx="2256600" cy="11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latin typeface="Consolas"/>
                <a:ea typeface="Consolas"/>
                <a:cs typeface="Consolas"/>
                <a:sym typeface="Consolas"/>
              </a:rPr>
              <a:t>def foo(n):</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if n &gt; 0:</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print(bar(n))</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else:</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return</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def bar(a):</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return 42 / a</a:t>
            </a:r>
            <a:endParaRPr>
              <a:latin typeface="Consolas"/>
              <a:ea typeface="Consolas"/>
              <a:cs typeface="Consolas"/>
              <a:sym typeface="Consolas"/>
            </a:endParaRPr>
          </a:p>
        </p:txBody>
      </p:sp>
      <p:sp>
        <p:nvSpPr>
          <p:cNvPr id="458" name="Google Shape;458;p61"/>
          <p:cNvSpPr txBox="1"/>
          <p:nvPr/>
        </p:nvSpPr>
        <p:spPr>
          <a:xfrm>
            <a:off x="213825" y="4873375"/>
            <a:ext cx="1994400" cy="1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chemeClr val="lt1"/>
                </a:solidFill>
              </a:rPr>
              <a:t>Adapted from Shin Yoo (KAIST)</a:t>
            </a:r>
            <a:endParaRPr sz="1000">
              <a:solidFill>
                <a:schemeClr val="lt1"/>
              </a:solidFill>
            </a:endParaRPr>
          </a:p>
        </p:txBody>
      </p:sp>
      <p:sp>
        <p:nvSpPr>
          <p:cNvPr id="459" name="Google Shape;459;p61"/>
          <p:cNvSpPr txBox="1"/>
          <p:nvPr>
            <p:ph idx="1" type="body"/>
          </p:nvPr>
        </p:nvSpPr>
        <p:spPr>
          <a:xfrm>
            <a:off x="6010550" y="1282400"/>
            <a:ext cx="2935800" cy="2465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sz="1600"/>
              <a:t>Dynamic</a:t>
            </a:r>
            <a:r>
              <a:rPr lang="sv-SE" sz="1600"/>
              <a:t> Analysis:</a:t>
            </a:r>
            <a:endParaRPr sz="1600"/>
          </a:p>
          <a:p>
            <a:pPr indent="-330200" lvl="0" marL="457200" rtl="0" algn="l">
              <a:spcBef>
                <a:spcPts val="1000"/>
              </a:spcBef>
              <a:spcAft>
                <a:spcPts val="0"/>
              </a:spcAft>
              <a:buSzPts val="1600"/>
              <a:buChar char="•"/>
            </a:pPr>
            <a:r>
              <a:rPr lang="sv-SE" sz="1600"/>
              <a:t>Underapproximation</a:t>
            </a:r>
            <a:endParaRPr sz="1600"/>
          </a:p>
          <a:p>
            <a:pPr indent="-330200" lvl="0" marL="457200" rtl="0" algn="l">
              <a:spcBef>
                <a:spcPts val="1000"/>
              </a:spcBef>
              <a:spcAft>
                <a:spcPts val="0"/>
              </a:spcAft>
              <a:buSzPts val="1600"/>
              <a:buChar char="•"/>
            </a:pPr>
            <a:r>
              <a:rPr lang="sv-SE" sz="1600"/>
              <a:t>Only detect faults if we select the right input.</a:t>
            </a:r>
            <a:br>
              <a:rPr lang="sv-SE" sz="1600"/>
            </a:br>
            <a:br>
              <a:rPr lang="sv-SE" sz="1600"/>
            </a:br>
            <a:r>
              <a:rPr lang="sv-SE" sz="1400">
                <a:latin typeface="Consolas"/>
                <a:ea typeface="Consolas"/>
                <a:cs typeface="Consolas"/>
                <a:sym typeface="Consolas"/>
              </a:rPr>
              <a:t>def test_bar():</a:t>
            </a:r>
            <a:br>
              <a:rPr lang="sv-SE" sz="1400">
                <a:latin typeface="Consolas"/>
                <a:ea typeface="Consolas"/>
                <a:cs typeface="Consolas"/>
                <a:sym typeface="Consolas"/>
              </a:rPr>
            </a:br>
            <a:r>
              <a:rPr lang="sv-SE" sz="1400">
                <a:latin typeface="Consolas"/>
                <a:ea typeface="Consolas"/>
                <a:cs typeface="Consolas"/>
                <a:sym typeface="Consolas"/>
              </a:rPr>
              <a:t>    assert bar(42) == 1</a:t>
            </a:r>
            <a:endParaRPr sz="1400">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Validation</a:t>
            </a:r>
            <a:endParaRPr/>
          </a:p>
        </p:txBody>
      </p:sp>
      <p:sp>
        <p:nvSpPr>
          <p:cNvPr id="465" name="Google Shape;465;p6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Does the product work in the real world?</a:t>
            </a:r>
            <a:endParaRPr/>
          </a:p>
          <a:p>
            <a:pPr indent="-368300" lvl="1" marL="914400" rtl="0" algn="l">
              <a:spcBef>
                <a:spcPts val="500"/>
              </a:spcBef>
              <a:spcAft>
                <a:spcPts val="0"/>
              </a:spcAft>
              <a:buSzPts val="2200"/>
              <a:buChar char="•"/>
            </a:pPr>
            <a:r>
              <a:rPr lang="sv-SE"/>
              <a:t>Does the software fulfill the users’ </a:t>
            </a:r>
            <a:r>
              <a:rPr b="1" lang="sv-SE">
                <a:solidFill>
                  <a:schemeClr val="accent3"/>
                </a:solidFill>
              </a:rPr>
              <a:t>actual needs</a:t>
            </a:r>
            <a:r>
              <a:rPr lang="sv-SE"/>
              <a:t>?</a:t>
            </a:r>
            <a:endParaRPr/>
          </a:p>
          <a:p>
            <a:pPr indent="-393700" lvl="0" marL="457200" rtl="0" algn="l">
              <a:spcBef>
                <a:spcPts val="1000"/>
              </a:spcBef>
              <a:spcAft>
                <a:spcPts val="0"/>
              </a:spcAft>
              <a:buSzPts val="2600"/>
              <a:buChar char="•"/>
            </a:pPr>
            <a:r>
              <a:rPr lang="sv-SE"/>
              <a:t>Not the same as conforming to a specification.</a:t>
            </a:r>
            <a:endParaRPr/>
          </a:p>
          <a:p>
            <a:pPr indent="-368300" lvl="1" marL="914400" rtl="0" algn="l">
              <a:spcBef>
                <a:spcPts val="500"/>
              </a:spcBef>
              <a:spcAft>
                <a:spcPts val="0"/>
              </a:spcAft>
              <a:buSzPts val="2200"/>
              <a:buChar char="•"/>
            </a:pPr>
            <a:r>
              <a:rPr lang="sv-SE"/>
              <a:t>If we specify two buttons and implement all behaviors related to those buttons, we can achieve verification.</a:t>
            </a:r>
            <a:endParaRPr/>
          </a:p>
          <a:p>
            <a:pPr indent="-368300" lvl="1" marL="914400" rtl="0" algn="l">
              <a:spcBef>
                <a:spcPts val="500"/>
              </a:spcBef>
              <a:spcAft>
                <a:spcPts val="0"/>
              </a:spcAft>
              <a:buSzPts val="2200"/>
              <a:buChar char="•"/>
            </a:pPr>
            <a:r>
              <a:rPr lang="sv-SE"/>
              <a:t>If the user expected a third button, we failed validation.</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66" name="Google Shape;466;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Flawed Software Will Be Exploited</a:t>
            </a:r>
            <a:endParaRPr/>
          </a:p>
        </p:txBody>
      </p:sp>
      <p:pic>
        <p:nvPicPr>
          <p:cNvPr descr="target.png" id="111" name="Google Shape;111;p18"/>
          <p:cNvPicPr preferRelativeResize="0"/>
          <p:nvPr/>
        </p:nvPicPr>
        <p:blipFill>
          <a:blip r:embed="rId3">
            <a:alphaModFix/>
          </a:blip>
          <a:stretch>
            <a:fillRect/>
          </a:stretch>
        </p:blipFill>
        <p:spPr>
          <a:xfrm>
            <a:off x="457200" y="1805200"/>
            <a:ext cx="2734787" cy="2211066"/>
          </a:xfrm>
          <a:prstGeom prst="rect">
            <a:avLst/>
          </a:prstGeom>
          <a:noFill/>
          <a:ln>
            <a:noFill/>
          </a:ln>
        </p:spPr>
      </p:pic>
      <p:pic>
        <p:nvPicPr>
          <p:cNvPr descr="Screenshot.png" id="112" name="Google Shape;112;p18"/>
          <p:cNvPicPr preferRelativeResize="0"/>
          <p:nvPr/>
        </p:nvPicPr>
        <p:blipFill>
          <a:blip r:embed="rId4">
            <a:alphaModFix/>
          </a:blip>
          <a:stretch>
            <a:fillRect/>
          </a:stretch>
        </p:blipFill>
        <p:spPr>
          <a:xfrm>
            <a:off x="4103582" y="1378181"/>
            <a:ext cx="3437413" cy="1927239"/>
          </a:xfrm>
          <a:prstGeom prst="rect">
            <a:avLst/>
          </a:prstGeom>
          <a:noFill/>
          <a:ln>
            <a:noFill/>
          </a:ln>
        </p:spPr>
      </p:pic>
      <p:pic>
        <p:nvPicPr>
          <p:cNvPr descr="heartbleed.png" id="113" name="Google Shape;113;p18"/>
          <p:cNvPicPr preferRelativeResize="0"/>
          <p:nvPr/>
        </p:nvPicPr>
        <p:blipFill>
          <a:blip r:embed="rId5">
            <a:alphaModFix/>
          </a:blip>
          <a:stretch>
            <a:fillRect/>
          </a:stretch>
        </p:blipFill>
        <p:spPr>
          <a:xfrm>
            <a:off x="4017586" y="2835567"/>
            <a:ext cx="3501911" cy="1735365"/>
          </a:xfrm>
          <a:prstGeom prst="rect">
            <a:avLst/>
          </a:prstGeom>
          <a:noFill/>
          <a:ln>
            <a:noFill/>
          </a:ln>
        </p:spPr>
      </p:pic>
      <p:sp>
        <p:nvSpPr>
          <p:cNvPr id="114" name="Google Shape;114;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 and Validation</a:t>
            </a:r>
            <a:endParaRPr/>
          </a:p>
        </p:txBody>
      </p:sp>
      <p:sp>
        <p:nvSpPr>
          <p:cNvPr id="472" name="Google Shape;472;p6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Verification</a:t>
            </a:r>
            <a:endParaRPr/>
          </a:p>
          <a:p>
            <a:pPr indent="-368300" lvl="1" marL="914400" rtl="0" algn="l">
              <a:spcBef>
                <a:spcPts val="500"/>
              </a:spcBef>
              <a:spcAft>
                <a:spcPts val="0"/>
              </a:spcAft>
              <a:buSzPts val="2200"/>
              <a:buChar char="•"/>
            </a:pPr>
            <a:r>
              <a:rPr lang="sv-SE"/>
              <a:t>Does the software work as intended?</a:t>
            </a:r>
            <a:endParaRPr/>
          </a:p>
          <a:p>
            <a:pPr indent="-368300" lvl="1" marL="914400" rtl="0" algn="l">
              <a:spcBef>
                <a:spcPts val="500"/>
              </a:spcBef>
              <a:spcAft>
                <a:spcPts val="0"/>
              </a:spcAft>
              <a:buSzPts val="2200"/>
              <a:buChar char="•"/>
            </a:pPr>
            <a:r>
              <a:rPr lang="sv-SE"/>
              <a:t>Shows that software is “high quality”.</a:t>
            </a:r>
            <a:endParaRPr/>
          </a:p>
          <a:p>
            <a:pPr indent="-393700" lvl="0" marL="457200" rtl="0" algn="l">
              <a:spcBef>
                <a:spcPts val="1000"/>
              </a:spcBef>
              <a:spcAft>
                <a:spcPts val="0"/>
              </a:spcAft>
              <a:buSzPts val="2600"/>
              <a:buChar char="•"/>
            </a:pPr>
            <a:r>
              <a:rPr lang="sv-SE"/>
              <a:t>Validation</a:t>
            </a:r>
            <a:endParaRPr/>
          </a:p>
          <a:p>
            <a:pPr indent="-368300" lvl="1" marL="914400" rtl="0" algn="l">
              <a:spcBef>
                <a:spcPts val="500"/>
              </a:spcBef>
              <a:spcAft>
                <a:spcPts val="0"/>
              </a:spcAft>
              <a:buSzPts val="2200"/>
              <a:buChar char="•"/>
            </a:pPr>
            <a:r>
              <a:rPr lang="sv-SE"/>
              <a:t>Does the software meet the needs of your users?</a:t>
            </a:r>
            <a:endParaRPr/>
          </a:p>
          <a:p>
            <a:pPr indent="-368300" lvl="1" marL="914400" rtl="0" algn="l">
              <a:spcBef>
                <a:spcPts val="500"/>
              </a:spcBef>
              <a:spcAft>
                <a:spcPts val="0"/>
              </a:spcAft>
              <a:buSzPts val="2200"/>
              <a:buChar char="•"/>
            </a:pPr>
            <a:r>
              <a:rPr lang="sv-SE"/>
              <a:t>Shows that software is actually useful.</a:t>
            </a:r>
            <a:endParaRPr/>
          </a:p>
          <a:p>
            <a:pPr indent="-368300" lvl="1" marL="914400" rtl="0" algn="l">
              <a:spcBef>
                <a:spcPts val="500"/>
              </a:spcBef>
              <a:spcAft>
                <a:spcPts val="0"/>
              </a:spcAft>
              <a:buClr>
                <a:schemeClr val="accent3"/>
              </a:buClr>
              <a:buSzPts val="2200"/>
              <a:buChar char="•"/>
            </a:pPr>
            <a:r>
              <a:rPr b="1" lang="sv-SE">
                <a:solidFill>
                  <a:schemeClr val="accent3"/>
                </a:solidFill>
              </a:rPr>
              <a:t>This is much harder.</a:t>
            </a:r>
            <a:endParaRPr b="1">
              <a:solidFill>
                <a:schemeClr val="accent3"/>
              </a:solidFill>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73" name="Google Shape;473;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4"/>
          <p:cNvSpPr txBox="1"/>
          <p:nvPr>
            <p:ph type="title"/>
          </p:nvPr>
        </p:nvSpPr>
        <p:spPr>
          <a:xfrm>
            <a:off x="468900" y="614000"/>
            <a:ext cx="84420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 and Validation</a:t>
            </a:r>
            <a:endParaRPr/>
          </a:p>
        </p:txBody>
      </p:sp>
      <p:sp>
        <p:nvSpPr>
          <p:cNvPr id="479" name="Google Shape;479;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Both are important.</a:t>
            </a:r>
            <a:endParaRPr/>
          </a:p>
          <a:p>
            <a:pPr indent="-368300" lvl="1" marL="914400" rtl="0" algn="l">
              <a:spcBef>
                <a:spcPts val="500"/>
              </a:spcBef>
              <a:spcAft>
                <a:spcPts val="0"/>
              </a:spcAft>
              <a:buSzPts val="2200"/>
              <a:buChar char="•"/>
            </a:pPr>
            <a:r>
              <a:rPr lang="sv-SE"/>
              <a:t>A well-verified system might not meet the user’s needs.</a:t>
            </a:r>
            <a:endParaRPr/>
          </a:p>
          <a:p>
            <a:pPr indent="-368300" lvl="1" marL="914400" rtl="0" algn="l">
              <a:spcBef>
                <a:spcPts val="500"/>
              </a:spcBef>
              <a:spcAft>
                <a:spcPts val="0"/>
              </a:spcAft>
              <a:buSzPts val="2200"/>
              <a:buChar char="•"/>
            </a:pPr>
            <a:r>
              <a:rPr lang="sv-SE"/>
              <a:t>A system can’t meet the user’s needs unless it is well-constructed.</a:t>
            </a:r>
            <a:endParaRPr/>
          </a:p>
          <a:p>
            <a:pPr indent="-393700" lvl="0" marL="457200" rtl="0" algn="l">
              <a:spcBef>
                <a:spcPts val="1000"/>
              </a:spcBef>
              <a:spcAft>
                <a:spcPts val="0"/>
              </a:spcAft>
              <a:buSzPts val="2600"/>
              <a:buChar char="•"/>
            </a:pPr>
            <a:r>
              <a:rPr lang="sv-SE"/>
              <a:t>This class largely focuses on verification.</a:t>
            </a:r>
            <a:endParaRPr/>
          </a:p>
          <a:p>
            <a:pPr indent="-368300" lvl="1" marL="914400" rtl="0" algn="l">
              <a:spcBef>
                <a:spcPts val="500"/>
              </a:spcBef>
              <a:spcAft>
                <a:spcPts val="0"/>
              </a:spcAft>
              <a:buClr>
                <a:schemeClr val="accent3"/>
              </a:buClr>
              <a:buSzPts val="2200"/>
              <a:buChar char="•"/>
            </a:pPr>
            <a:r>
              <a:rPr b="1" lang="sv-SE">
                <a:solidFill>
                  <a:schemeClr val="accent3"/>
                </a:solidFill>
              </a:rPr>
              <a:t>Testing is the primary activity of verification</a:t>
            </a:r>
            <a:r>
              <a:rPr lang="sv-SE">
                <a:solidFill>
                  <a:schemeClr val="accent3"/>
                </a:solidFill>
              </a:rPr>
              <a:t>.</a:t>
            </a:r>
            <a:endParaRPr>
              <a:solidFill>
                <a:schemeClr val="accent3"/>
              </a:solidFill>
            </a:endParaRPr>
          </a:p>
        </p:txBody>
      </p:sp>
      <p:sp>
        <p:nvSpPr>
          <p:cNvPr id="480" name="Google Shape;480;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Basic Questions</a:t>
            </a:r>
            <a:endParaRPr/>
          </a:p>
        </p:txBody>
      </p:sp>
      <p:sp>
        <p:nvSpPr>
          <p:cNvPr id="486" name="Google Shape;486;p6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AutoNum type="arabicPeriod"/>
            </a:pPr>
            <a:r>
              <a:rPr lang="sv-SE"/>
              <a:t>When do verification and validation start and end? </a:t>
            </a:r>
            <a:endParaRPr/>
          </a:p>
          <a:p>
            <a:pPr indent="-393700" lvl="0" marL="457200" rtl="0" algn="l">
              <a:spcBef>
                <a:spcPts val="1000"/>
              </a:spcBef>
              <a:spcAft>
                <a:spcPts val="0"/>
              </a:spcAft>
              <a:buSzPts val="2600"/>
              <a:buAutoNum type="arabicPeriod"/>
            </a:pPr>
            <a:r>
              <a:rPr lang="sv-SE"/>
              <a:t>How do we obtain acceptable quality at an acceptable cost?</a:t>
            </a:r>
            <a:endParaRPr/>
          </a:p>
          <a:p>
            <a:pPr indent="-393700" lvl="0" marL="457200" rtl="0" algn="l">
              <a:spcBef>
                <a:spcPts val="1000"/>
              </a:spcBef>
              <a:spcAft>
                <a:spcPts val="0"/>
              </a:spcAft>
              <a:buSzPts val="2600"/>
              <a:buAutoNum type="arabicPeriod"/>
            </a:pPr>
            <a:r>
              <a:rPr lang="sv-SE"/>
              <a:t>How can we assess readiness for release?</a:t>
            </a:r>
            <a:endParaRPr/>
          </a:p>
          <a:p>
            <a:pPr indent="-393700" lvl="0" marL="457200" rtl="0" algn="l">
              <a:spcBef>
                <a:spcPts val="1000"/>
              </a:spcBef>
              <a:spcAft>
                <a:spcPts val="0"/>
              </a:spcAft>
              <a:buSzPts val="2600"/>
              <a:buAutoNum type="arabicPeriod"/>
            </a:pPr>
            <a:r>
              <a:rPr lang="sv-SE"/>
              <a:t>How can we control quality of successive releases?</a:t>
            </a:r>
            <a:endParaRPr/>
          </a:p>
          <a:p>
            <a:pPr indent="-393700" lvl="0" marL="457200" rtl="0" algn="l">
              <a:spcBef>
                <a:spcPts val="1000"/>
              </a:spcBef>
              <a:spcAft>
                <a:spcPts val="0"/>
              </a:spcAft>
              <a:buSzPts val="2600"/>
              <a:buAutoNum type="arabicPeriod"/>
            </a:pPr>
            <a:r>
              <a:rPr lang="sv-SE"/>
              <a:t>How can the development process be improved to make verification more effective?</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87" name="Google Shape;487;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Does V&amp;V Start?</a:t>
            </a:r>
            <a:endParaRPr/>
          </a:p>
        </p:txBody>
      </p:sp>
      <p:sp>
        <p:nvSpPr>
          <p:cNvPr id="493" name="Google Shape;493;p6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V&amp;V can start </a:t>
            </a:r>
            <a:r>
              <a:rPr b="1" lang="sv-SE">
                <a:solidFill>
                  <a:schemeClr val="accent3"/>
                </a:solidFill>
              </a:rPr>
              <a:t>as soon as the project starts</a:t>
            </a:r>
            <a:r>
              <a:rPr lang="sv-SE"/>
              <a:t>.</a:t>
            </a:r>
            <a:endParaRPr/>
          </a:p>
          <a:p>
            <a:pPr indent="-368300" lvl="1" marL="914400" rtl="0" algn="l">
              <a:spcBef>
                <a:spcPts val="500"/>
              </a:spcBef>
              <a:spcAft>
                <a:spcPts val="0"/>
              </a:spcAft>
              <a:buSzPts val="2200"/>
              <a:buChar char="•"/>
            </a:pPr>
            <a:r>
              <a:rPr lang="sv-SE"/>
              <a:t>Feasibility studies must consider quality assessment.</a:t>
            </a:r>
            <a:endParaRPr/>
          </a:p>
          <a:p>
            <a:pPr indent="-368300" lvl="1" marL="914400" rtl="0" algn="l">
              <a:spcBef>
                <a:spcPts val="500"/>
              </a:spcBef>
              <a:spcAft>
                <a:spcPts val="0"/>
              </a:spcAft>
              <a:buSzPts val="2200"/>
              <a:buChar char="•"/>
            </a:pPr>
            <a:r>
              <a:rPr lang="sv-SE"/>
              <a:t>Requirements can be used to derive test cases.</a:t>
            </a:r>
            <a:endParaRPr/>
          </a:p>
          <a:p>
            <a:pPr indent="-368300" lvl="1" marL="914400" rtl="0" algn="l">
              <a:spcBef>
                <a:spcPts val="500"/>
              </a:spcBef>
              <a:spcAft>
                <a:spcPts val="0"/>
              </a:spcAft>
              <a:buSzPts val="2200"/>
              <a:buChar char="•"/>
            </a:pPr>
            <a:r>
              <a:rPr lang="sv-SE"/>
              <a:t>Design can be verified against requirements.</a:t>
            </a:r>
            <a:endParaRPr/>
          </a:p>
          <a:p>
            <a:pPr indent="-368300" lvl="1" marL="914400" rtl="0" algn="l">
              <a:spcBef>
                <a:spcPts val="500"/>
              </a:spcBef>
              <a:spcAft>
                <a:spcPts val="0"/>
              </a:spcAft>
              <a:buSzPts val="2200"/>
              <a:buChar char="•"/>
            </a:pPr>
            <a:r>
              <a:rPr lang="sv-SE"/>
              <a:t>Code can be verified against design and requirements.</a:t>
            </a:r>
            <a:endParaRPr/>
          </a:p>
          <a:p>
            <a:pPr indent="-368300" lvl="1" marL="914400" rtl="0" algn="l">
              <a:spcBef>
                <a:spcPts val="500"/>
              </a:spcBef>
              <a:spcAft>
                <a:spcPts val="0"/>
              </a:spcAft>
              <a:buSzPts val="2200"/>
              <a:buChar char="•"/>
            </a:pPr>
            <a:r>
              <a:rPr lang="sv-SE"/>
              <a:t>Feedback can be sought from stakeholders at any time.</a:t>
            </a:r>
            <a:endParaRPr/>
          </a:p>
          <a:p>
            <a:pPr indent="0" lvl="0" marL="0" rtl="0" algn="l">
              <a:spcBef>
                <a:spcPts val="1000"/>
              </a:spcBef>
              <a:spcAft>
                <a:spcPts val="0"/>
              </a:spcAft>
              <a:buNone/>
            </a:pPr>
            <a:r>
              <a:t/>
            </a:r>
            <a:endParaRPr/>
          </a:p>
        </p:txBody>
      </p:sp>
      <p:sp>
        <p:nvSpPr>
          <p:cNvPr id="494" name="Google Shape;494;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 Can We Assess Readiness?</a:t>
            </a:r>
            <a:endParaRPr/>
          </a:p>
        </p:txBody>
      </p:sp>
      <p:sp>
        <p:nvSpPr>
          <p:cNvPr id="500" name="Google Shape;500;p6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a:t>
            </a:r>
            <a:r>
              <a:rPr lang="sv-SE"/>
              <a:t>inding all faults is nearly impossible.</a:t>
            </a:r>
            <a:endParaRPr/>
          </a:p>
          <a:p>
            <a:pPr indent="-393700" lvl="0" marL="457200" rtl="0" algn="l">
              <a:spcBef>
                <a:spcPts val="1000"/>
              </a:spcBef>
              <a:spcAft>
                <a:spcPts val="0"/>
              </a:spcAft>
              <a:buSzPts val="2600"/>
              <a:buChar char="•"/>
            </a:pPr>
            <a:r>
              <a:rPr lang="sv-SE"/>
              <a:t>Instead, decide when to stop V&amp;V.</a:t>
            </a:r>
            <a:endParaRPr/>
          </a:p>
          <a:p>
            <a:pPr indent="-393700" lvl="0" marL="457200" rtl="0" algn="l">
              <a:spcBef>
                <a:spcPts val="1000"/>
              </a:spcBef>
              <a:spcAft>
                <a:spcPts val="0"/>
              </a:spcAft>
              <a:buSzPts val="2600"/>
              <a:buChar char="•"/>
            </a:pPr>
            <a:r>
              <a:rPr lang="sv-SE"/>
              <a:t>Need to establish criteria for acceptance. </a:t>
            </a:r>
            <a:endParaRPr/>
          </a:p>
          <a:p>
            <a:pPr indent="-368300" lvl="1" marL="914400" rtl="0" algn="l">
              <a:spcBef>
                <a:spcPts val="500"/>
              </a:spcBef>
              <a:spcAft>
                <a:spcPts val="0"/>
              </a:spcAft>
              <a:buSzPts val="2200"/>
              <a:buChar char="•"/>
            </a:pPr>
            <a:r>
              <a:rPr lang="sv-SE"/>
              <a:t>How good is “good enough”?</a:t>
            </a:r>
            <a:endParaRPr/>
          </a:p>
          <a:p>
            <a:pPr indent="-393700" lvl="0" marL="457200" rtl="0" algn="l">
              <a:spcBef>
                <a:spcPts val="1000"/>
              </a:spcBef>
              <a:spcAft>
                <a:spcPts val="0"/>
              </a:spcAft>
              <a:buSzPts val="2600"/>
              <a:buChar char="•"/>
            </a:pPr>
            <a:r>
              <a:rPr lang="sv-SE"/>
              <a:t>Measure quality and set threshold to meet.</a:t>
            </a:r>
            <a:endParaRPr/>
          </a:p>
          <a:p>
            <a:pPr indent="-368300" lvl="1" marL="914400" rtl="0" algn="l">
              <a:spcBef>
                <a:spcPts val="500"/>
              </a:spcBef>
              <a:spcAft>
                <a:spcPts val="0"/>
              </a:spcAft>
              <a:buSzPts val="2200"/>
              <a:buChar char="•"/>
            </a:pPr>
            <a:r>
              <a:rPr lang="sv-SE"/>
              <a:t>Measurements for each chosen attribute.</a:t>
            </a:r>
            <a:endParaRPr/>
          </a:p>
        </p:txBody>
      </p:sp>
      <p:sp>
        <p:nvSpPr>
          <p:cNvPr id="501" name="Google Shape;501;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Product Readiness</a:t>
            </a:r>
            <a:endParaRPr/>
          </a:p>
        </p:txBody>
      </p:sp>
      <p:sp>
        <p:nvSpPr>
          <p:cNvPr id="507" name="Google Shape;507;p6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a:t>
            </a:r>
            <a:r>
              <a:rPr lang="sv-SE"/>
              <a:t>ut it in the hands of human users.</a:t>
            </a:r>
            <a:endParaRPr/>
          </a:p>
          <a:p>
            <a:pPr indent="-393700" lvl="0" marL="457200" rtl="0" algn="l">
              <a:spcBef>
                <a:spcPts val="1000"/>
              </a:spcBef>
              <a:spcAft>
                <a:spcPts val="0"/>
              </a:spcAft>
              <a:buSzPts val="2600"/>
              <a:buChar char="•"/>
            </a:pPr>
            <a:r>
              <a:rPr b="1" lang="sv-SE"/>
              <a:t>Alpha/Beta Testing</a:t>
            </a:r>
            <a:endParaRPr/>
          </a:p>
          <a:p>
            <a:pPr indent="-368300" lvl="1" marL="914400" rtl="0" algn="l">
              <a:spcBef>
                <a:spcPts val="500"/>
              </a:spcBef>
              <a:spcAft>
                <a:spcPts val="0"/>
              </a:spcAft>
              <a:buSzPts val="2200"/>
              <a:buChar char="•"/>
            </a:pPr>
            <a:r>
              <a:rPr lang="sv-SE"/>
              <a:t>Small group of users using the product, reporting feedback and failures. </a:t>
            </a:r>
            <a:endParaRPr/>
          </a:p>
          <a:p>
            <a:pPr indent="-368300" lvl="1" marL="914400" rtl="0" algn="l">
              <a:spcBef>
                <a:spcPts val="500"/>
              </a:spcBef>
              <a:spcAft>
                <a:spcPts val="0"/>
              </a:spcAft>
              <a:buSzPts val="2200"/>
              <a:buChar char="•"/>
            </a:pPr>
            <a:r>
              <a:rPr lang="sv-SE"/>
              <a:t>Use this to judge product readiness. </a:t>
            </a:r>
            <a:endParaRPr/>
          </a:p>
          <a:p>
            <a:pPr indent="-368300" lvl="1" marL="914400" rtl="0" algn="l">
              <a:spcBef>
                <a:spcPts val="500"/>
              </a:spcBef>
              <a:spcAft>
                <a:spcPts val="0"/>
              </a:spcAft>
              <a:buSzPts val="2200"/>
              <a:buChar char="•"/>
            </a:pPr>
            <a:r>
              <a:rPr lang="sv-SE"/>
              <a:t>Make use of dependability metrics for quantitative judgement (metric &gt; threshold).</a:t>
            </a:r>
            <a:endParaRPr/>
          </a:p>
          <a:p>
            <a:pPr indent="-368300" lvl="1" marL="914400" rtl="0" algn="l">
              <a:spcBef>
                <a:spcPts val="500"/>
              </a:spcBef>
              <a:spcAft>
                <a:spcPts val="0"/>
              </a:spcAft>
              <a:buSzPts val="2200"/>
              <a:buChar char="•"/>
            </a:pPr>
            <a:r>
              <a:rPr lang="sv-SE"/>
              <a:t>Make use of surveys as a qualitative judgement. </a:t>
            </a:r>
            <a:endParaRPr/>
          </a:p>
        </p:txBody>
      </p:sp>
      <p:sp>
        <p:nvSpPr>
          <p:cNvPr id="508" name="Google Shape;508;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Required Level of V&amp;V</a:t>
            </a:r>
            <a:endParaRPr/>
          </a:p>
        </p:txBody>
      </p:sp>
      <p:sp>
        <p:nvSpPr>
          <p:cNvPr id="514" name="Google Shape;514;p6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Depends on:</a:t>
            </a:r>
            <a:endParaRPr/>
          </a:p>
          <a:p>
            <a:pPr indent="-368300" lvl="1" marL="914400" rtl="0" algn="l">
              <a:spcBef>
                <a:spcPts val="500"/>
              </a:spcBef>
              <a:spcAft>
                <a:spcPts val="0"/>
              </a:spcAft>
              <a:buSzPts val="2200"/>
              <a:buChar char="•"/>
            </a:pPr>
            <a:r>
              <a:rPr b="1" lang="sv-SE">
                <a:solidFill>
                  <a:schemeClr val="accent3"/>
                </a:solidFill>
              </a:rPr>
              <a:t>Software Purpose</a:t>
            </a:r>
            <a:r>
              <a:rPr b="1" lang="sv-SE"/>
              <a:t>:</a:t>
            </a:r>
            <a:r>
              <a:rPr lang="sv-SE"/>
              <a:t> The more critical, the more important that it is reliable.</a:t>
            </a:r>
            <a:endParaRPr/>
          </a:p>
          <a:p>
            <a:pPr indent="-368300" lvl="1" marL="914400" rtl="0" algn="l">
              <a:spcBef>
                <a:spcPts val="500"/>
              </a:spcBef>
              <a:spcAft>
                <a:spcPts val="0"/>
              </a:spcAft>
              <a:buSzPts val="2200"/>
              <a:buChar char="•"/>
            </a:pPr>
            <a:r>
              <a:rPr b="1" lang="sv-SE">
                <a:solidFill>
                  <a:schemeClr val="accent3"/>
                </a:solidFill>
              </a:rPr>
              <a:t>User Expectations</a:t>
            </a:r>
            <a:r>
              <a:rPr b="1" lang="sv-SE"/>
              <a:t>:</a:t>
            </a:r>
            <a:r>
              <a:rPr lang="sv-SE"/>
              <a:t> Users may tolerate bugs because benefits outweigh cost of failure recovery.</a:t>
            </a:r>
            <a:endParaRPr/>
          </a:p>
          <a:p>
            <a:pPr indent="-368300" lvl="1" marL="914400" rtl="0" algn="l">
              <a:spcBef>
                <a:spcPts val="500"/>
              </a:spcBef>
              <a:spcAft>
                <a:spcPts val="0"/>
              </a:spcAft>
              <a:buSzPts val="2200"/>
              <a:buChar char="•"/>
            </a:pPr>
            <a:r>
              <a:rPr b="1" lang="sv-SE">
                <a:solidFill>
                  <a:schemeClr val="accent3"/>
                </a:solidFill>
              </a:rPr>
              <a:t>Marketing Environment</a:t>
            </a:r>
            <a:r>
              <a:rPr b="1" lang="sv-SE"/>
              <a:t>: </a:t>
            </a:r>
            <a:r>
              <a:rPr lang="sv-SE"/>
              <a:t>Competing products - features and cost - and speed to market.</a:t>
            </a:r>
            <a:endParaRPr/>
          </a:p>
        </p:txBody>
      </p:sp>
      <p:sp>
        <p:nvSpPr>
          <p:cNvPr id="515" name="Google Shape;515;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000"/>
              <a:t>Ensuring Quality of Successive Releases</a:t>
            </a:r>
            <a:endParaRPr sz="3000"/>
          </a:p>
        </p:txBody>
      </p:sp>
      <p:sp>
        <p:nvSpPr>
          <p:cNvPr id="521" name="Google Shape;521;p70"/>
          <p:cNvSpPr txBox="1"/>
          <p:nvPr>
            <p:ph idx="1" type="body"/>
          </p:nvPr>
        </p:nvSpPr>
        <p:spPr>
          <a:xfrm>
            <a:off x="468900" y="1163100"/>
            <a:ext cx="8217900" cy="35997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V&amp;V do not end with release.</a:t>
            </a:r>
            <a:endParaRPr/>
          </a:p>
          <a:p>
            <a:pPr indent="-368300" lvl="1" marL="914400" rtl="0" algn="l">
              <a:spcBef>
                <a:spcPts val="500"/>
              </a:spcBef>
              <a:spcAft>
                <a:spcPts val="0"/>
              </a:spcAft>
              <a:buSzPts val="2200"/>
              <a:buChar char="•"/>
            </a:pPr>
            <a:r>
              <a:rPr lang="sv-SE"/>
              <a:t>New features, environmental adaptations, bug fixes.</a:t>
            </a:r>
            <a:endParaRPr/>
          </a:p>
          <a:p>
            <a:pPr indent="-368300" lvl="1" marL="914400" rtl="0" algn="l">
              <a:spcBef>
                <a:spcPts val="500"/>
              </a:spcBef>
              <a:spcAft>
                <a:spcPts val="0"/>
              </a:spcAft>
              <a:buSzPts val="2200"/>
              <a:buChar char="•"/>
            </a:pPr>
            <a:r>
              <a:rPr lang="sv-SE"/>
              <a:t>Test new code, retest old code, track changes.</a:t>
            </a:r>
            <a:endParaRPr/>
          </a:p>
          <a:p>
            <a:pPr indent="-342900" lvl="2" marL="1371600" rtl="0" algn="l">
              <a:spcBef>
                <a:spcPts val="500"/>
              </a:spcBef>
              <a:spcAft>
                <a:spcPts val="0"/>
              </a:spcAft>
              <a:buSzPts val="1800"/>
              <a:buChar char="•"/>
            </a:pPr>
            <a:r>
              <a:rPr lang="sv-SE"/>
              <a:t>When code changes, rerun tests to ensure old code works.</a:t>
            </a:r>
            <a:endParaRPr/>
          </a:p>
          <a:p>
            <a:pPr indent="-342900" lvl="2" marL="1371600" rtl="0" algn="l">
              <a:spcBef>
                <a:spcPts val="500"/>
              </a:spcBef>
              <a:spcAft>
                <a:spcPts val="0"/>
              </a:spcAft>
              <a:buSzPts val="1800"/>
              <a:buChar char="•"/>
            </a:pPr>
            <a:r>
              <a:rPr lang="sv-SE"/>
              <a:t>Retain tests that exposed faults to ensure they do not return.</a:t>
            </a:r>
            <a:endParaRPr/>
          </a:p>
        </p:txBody>
      </p:sp>
      <p:sp>
        <p:nvSpPr>
          <p:cNvPr id="522" name="Google Shape;522;p7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Improving the Development Process</a:t>
            </a:r>
            <a:endParaRPr/>
          </a:p>
        </p:txBody>
      </p:sp>
      <p:sp>
        <p:nvSpPr>
          <p:cNvPr id="528" name="Google Shape;528;p71"/>
          <p:cNvSpPr txBox="1"/>
          <p:nvPr>
            <p:ph idx="1" type="body"/>
          </p:nvPr>
        </p:nvSpPr>
        <p:spPr>
          <a:xfrm>
            <a:off x="468900" y="1282400"/>
            <a:ext cx="83472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Try to learn from your mistakes in the next project.</a:t>
            </a:r>
            <a:endParaRPr/>
          </a:p>
          <a:p>
            <a:pPr indent="-368300" lvl="1" marL="914400" rtl="0" algn="l">
              <a:spcBef>
                <a:spcPts val="500"/>
              </a:spcBef>
              <a:spcAft>
                <a:spcPts val="0"/>
              </a:spcAft>
              <a:buSzPts val="2200"/>
              <a:buChar char="•"/>
            </a:pPr>
            <a:r>
              <a:rPr lang="sv-SE"/>
              <a:t>Collect data during development.</a:t>
            </a:r>
            <a:endParaRPr/>
          </a:p>
          <a:p>
            <a:pPr indent="-342900" lvl="2" marL="1371600" rtl="0" algn="l">
              <a:spcBef>
                <a:spcPts val="500"/>
              </a:spcBef>
              <a:spcAft>
                <a:spcPts val="0"/>
              </a:spcAft>
              <a:buSzPts val="1800"/>
              <a:buChar char="•"/>
            </a:pPr>
            <a:r>
              <a:rPr lang="sv-SE"/>
              <a:t>Fault information, bug reports, project metrics (complexity, # classes, # lines of code, test coverage, etc.).</a:t>
            </a:r>
            <a:endParaRPr/>
          </a:p>
          <a:p>
            <a:pPr indent="-368300" lvl="1" marL="914400" rtl="0" algn="l">
              <a:spcBef>
                <a:spcPts val="500"/>
              </a:spcBef>
              <a:spcAft>
                <a:spcPts val="0"/>
              </a:spcAft>
              <a:buSzPts val="2200"/>
              <a:buChar char="•"/>
            </a:pPr>
            <a:r>
              <a:rPr lang="sv-SE"/>
              <a:t>Classify faults into categories.</a:t>
            </a:r>
            <a:endParaRPr/>
          </a:p>
          <a:p>
            <a:pPr indent="-368300" lvl="1" marL="914400" rtl="0" algn="l">
              <a:spcBef>
                <a:spcPts val="500"/>
              </a:spcBef>
              <a:spcAft>
                <a:spcPts val="0"/>
              </a:spcAft>
              <a:buSzPts val="2200"/>
              <a:buChar char="•"/>
            </a:pPr>
            <a:r>
              <a:rPr lang="sv-SE"/>
              <a:t>Look for common mistakes.</a:t>
            </a:r>
            <a:endParaRPr/>
          </a:p>
          <a:p>
            <a:pPr indent="-368300" lvl="1" marL="914400" rtl="0" algn="l">
              <a:spcBef>
                <a:spcPts val="500"/>
              </a:spcBef>
              <a:spcAft>
                <a:spcPts val="0"/>
              </a:spcAft>
              <a:buSzPts val="2200"/>
              <a:buChar char="•"/>
            </a:pPr>
            <a:r>
              <a:rPr lang="sv-SE"/>
              <a:t>Learn how to avoid such mistakes.</a:t>
            </a:r>
            <a:endParaRPr/>
          </a:p>
          <a:p>
            <a:pPr indent="-368300" lvl="1" marL="914400" rtl="0" algn="l">
              <a:spcBef>
                <a:spcPts val="500"/>
              </a:spcBef>
              <a:spcAft>
                <a:spcPts val="0"/>
              </a:spcAft>
              <a:buSzPts val="2200"/>
              <a:buChar char="•"/>
            </a:pPr>
            <a:r>
              <a:rPr lang="sv-SE"/>
              <a:t>Share information within your organization.</a:t>
            </a:r>
            <a:endParaRPr/>
          </a:p>
        </p:txBody>
      </p:sp>
      <p:sp>
        <p:nvSpPr>
          <p:cNvPr id="529" name="Google Shape;529;p7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36" name="Google Shape;536;p7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537" name="Google Shape;537;p7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Determining “ready to release” requires software to meet quality goals.</a:t>
            </a:r>
            <a:endParaRPr/>
          </a:p>
          <a:p>
            <a:pPr indent="-393700" lvl="0" marL="457200" rtl="0" algn="l">
              <a:spcBef>
                <a:spcPts val="1000"/>
              </a:spcBef>
              <a:spcAft>
                <a:spcPts val="0"/>
              </a:spcAft>
              <a:buSzPts val="2600"/>
              <a:buChar char="•"/>
            </a:pPr>
            <a:r>
              <a:rPr lang="sv-SE"/>
              <a:t>Quality attributes describe desired properties. </a:t>
            </a:r>
            <a:endParaRPr/>
          </a:p>
          <a:p>
            <a:pPr indent="-368300" lvl="1" marL="914400" rtl="0" algn="l">
              <a:spcBef>
                <a:spcPts val="500"/>
              </a:spcBef>
              <a:spcAft>
                <a:spcPts val="0"/>
              </a:spcAft>
              <a:buSzPts val="2200"/>
              <a:buChar char="•"/>
            </a:pPr>
            <a:r>
              <a:rPr lang="sv-SE"/>
              <a:t>Dependability, scalability, performance, availability, security, maintainability, testability, ...</a:t>
            </a:r>
            <a:endParaRPr/>
          </a:p>
          <a:p>
            <a:pPr indent="-393700" lvl="0" marL="457200" rtl="0" algn="l">
              <a:spcBef>
                <a:spcPts val="1000"/>
              </a:spcBef>
              <a:spcAft>
                <a:spcPts val="0"/>
              </a:spcAft>
              <a:buSzPts val="2600"/>
              <a:buChar char="•"/>
            </a:pPr>
            <a:r>
              <a:rPr lang="sv-SE"/>
              <a:t>Must prioritize quality attributes and design a system that meets chosen thresholds for each.</a:t>
            </a:r>
            <a:endParaRPr/>
          </a:p>
          <a:p>
            <a:pPr indent="0" lvl="0" marL="0" rtl="0" algn="l">
              <a:spcBef>
                <a:spcPts val="10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Flawed Software Will Hurt People</a:t>
            </a:r>
            <a:endParaRPr/>
          </a:p>
        </p:txBody>
      </p:sp>
      <p:pic>
        <p:nvPicPr>
          <p:cNvPr descr="pacemaker.png" id="120" name="Google Shape;120;p19"/>
          <p:cNvPicPr preferRelativeResize="0"/>
          <p:nvPr/>
        </p:nvPicPr>
        <p:blipFill>
          <a:blip r:embed="rId3">
            <a:alphaModFix/>
          </a:blip>
          <a:stretch>
            <a:fillRect/>
          </a:stretch>
        </p:blipFill>
        <p:spPr>
          <a:xfrm>
            <a:off x="0" y="1756606"/>
            <a:ext cx="3178375" cy="2271150"/>
          </a:xfrm>
          <a:prstGeom prst="rect">
            <a:avLst/>
          </a:prstGeom>
          <a:noFill/>
          <a:ln>
            <a:noFill/>
          </a:ln>
        </p:spPr>
      </p:pic>
      <p:sp>
        <p:nvSpPr>
          <p:cNvPr id="121" name="Google Shape;121;p19"/>
          <p:cNvSpPr txBox="1"/>
          <p:nvPr>
            <p:ph idx="1" type="body"/>
          </p:nvPr>
        </p:nvSpPr>
        <p:spPr>
          <a:xfrm>
            <a:off x="2771022" y="1282400"/>
            <a:ext cx="59157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sz="2200"/>
              <a:t>In 2010, software faults were responsible for </a:t>
            </a:r>
            <a:r>
              <a:rPr b="1" lang="sv-SE" sz="2200">
                <a:solidFill>
                  <a:schemeClr val="accent3"/>
                </a:solidFill>
              </a:rPr>
              <a:t>26% of medical device recalls</a:t>
            </a:r>
            <a:r>
              <a:rPr lang="sv-SE" sz="2200"/>
              <a:t>. </a:t>
            </a:r>
            <a:endParaRPr sz="2200"/>
          </a:p>
          <a:p>
            <a:pPr indent="-342900" lvl="0" marL="457200" rtl="0" algn="l">
              <a:spcBef>
                <a:spcPts val="1000"/>
              </a:spcBef>
              <a:spcAft>
                <a:spcPts val="0"/>
              </a:spcAft>
              <a:buSzPts val="1800"/>
              <a:buChar char="•"/>
            </a:pPr>
            <a:r>
              <a:rPr lang="sv-SE" sz="1800"/>
              <a:t>2011-2015: 627 devices (1.4 million units) recalled, 12 devices (191K units) in “highest-risk” category.</a:t>
            </a:r>
            <a:endParaRPr sz="1800"/>
          </a:p>
          <a:p>
            <a:pPr indent="0" lvl="0" marL="0" rtl="0" algn="l">
              <a:spcBef>
                <a:spcPts val="1000"/>
              </a:spcBef>
              <a:spcAft>
                <a:spcPts val="0"/>
              </a:spcAft>
              <a:buNone/>
            </a:pPr>
            <a:r>
              <a:t/>
            </a:r>
            <a:endParaRPr sz="2200"/>
          </a:p>
          <a:p>
            <a:pPr indent="0" lvl="0" marL="0" rtl="0" algn="l">
              <a:spcBef>
                <a:spcPts val="1000"/>
              </a:spcBef>
              <a:spcAft>
                <a:spcPts val="0"/>
              </a:spcAft>
              <a:buNone/>
            </a:pPr>
            <a:r>
              <a:rPr lang="sv-SE" sz="2200"/>
              <a:t>“There is a reasonable probability that use of these products will cause serious adverse health consequences or death.”</a:t>
            </a:r>
            <a:endParaRPr sz="2200"/>
          </a:p>
          <a:p>
            <a:pPr indent="-368300" lvl="0" marL="457200" rtl="0" algn="l">
              <a:spcBef>
                <a:spcPts val="1000"/>
              </a:spcBef>
              <a:spcAft>
                <a:spcPts val="0"/>
              </a:spcAft>
              <a:buSzPts val="2200"/>
              <a:buChar char="-"/>
            </a:pPr>
            <a:r>
              <a:rPr b="1" lang="sv-SE" sz="2200"/>
              <a:t>US Food and Drug Administration</a:t>
            </a:r>
            <a:endParaRPr b="1" sz="2200"/>
          </a:p>
        </p:txBody>
      </p:sp>
      <p:sp>
        <p:nvSpPr>
          <p:cNvPr id="122" name="Google Shape;122;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543" name="Google Shape;543;p7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Software should be “high quality” and useful before it is released into the world.</a:t>
            </a:r>
            <a:endParaRPr/>
          </a:p>
          <a:p>
            <a:pPr indent="-393700" lvl="0" marL="457200" rtl="0" algn="l">
              <a:spcBef>
                <a:spcPts val="1000"/>
              </a:spcBef>
              <a:spcAft>
                <a:spcPts val="0"/>
              </a:spcAft>
              <a:buSzPts val="2600"/>
              <a:buChar char="•"/>
            </a:pPr>
            <a:r>
              <a:rPr lang="sv-SE"/>
              <a:t>Verification demonstrates that an implementation meets its specification.</a:t>
            </a:r>
            <a:endParaRPr/>
          </a:p>
          <a:p>
            <a:pPr indent="-368300" lvl="1" marL="914400" rtl="0" algn="l">
              <a:spcBef>
                <a:spcPts val="500"/>
              </a:spcBef>
              <a:spcAft>
                <a:spcPts val="0"/>
              </a:spcAft>
              <a:buSzPts val="2200"/>
              <a:buChar char="•"/>
            </a:pPr>
            <a:r>
              <a:rPr lang="sv-SE"/>
              <a:t>This is the primary means of demonstrating that software is “high quality” .</a:t>
            </a:r>
            <a:endParaRPr/>
          </a:p>
          <a:p>
            <a:pPr indent="-368300" lvl="1" marL="914400" rtl="0" algn="l">
              <a:spcBef>
                <a:spcPts val="500"/>
              </a:spcBef>
              <a:spcAft>
                <a:spcPts val="0"/>
              </a:spcAft>
              <a:buSzPts val="2200"/>
              <a:buChar char="•"/>
            </a:pPr>
            <a:r>
              <a:rPr lang="sv-SE"/>
              <a:t>Testing is most common form of verification.</a:t>
            </a:r>
            <a:endParaRPr/>
          </a:p>
        </p:txBody>
      </p:sp>
      <p:sp>
        <p:nvSpPr>
          <p:cNvPr id="544" name="Google Shape;544;p7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550" name="Google Shape;550;p7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Measuring and assessing quality.</a:t>
            </a:r>
            <a:endParaRPr b="1"/>
          </a:p>
          <a:p>
            <a:pPr indent="-393700" lvl="0" marL="457200" rtl="0" algn="l">
              <a:spcBef>
                <a:spcPts val="0"/>
              </a:spcBef>
              <a:spcAft>
                <a:spcPts val="0"/>
              </a:spcAft>
              <a:buSzPts val="2600"/>
              <a:buChar char="•"/>
            </a:pPr>
            <a:r>
              <a:rPr lang="sv-SE"/>
              <a:t>No exercise session </a:t>
            </a:r>
            <a:r>
              <a:rPr lang="sv-SE"/>
              <a:t>this week.</a:t>
            </a:r>
            <a:endParaRPr/>
          </a:p>
          <a:p>
            <a:pPr indent="0" lvl="0" marL="914400" rtl="0" algn="l">
              <a:spcBef>
                <a:spcPts val="1000"/>
              </a:spcBef>
              <a:spcAft>
                <a:spcPts val="0"/>
              </a:spcAft>
              <a:buNone/>
            </a:pPr>
            <a:r>
              <a:t/>
            </a:r>
            <a:endParaRPr/>
          </a:p>
          <a:p>
            <a:pPr indent="-393700" lvl="0" marL="457200" rtl="0" algn="l">
              <a:spcBef>
                <a:spcPts val="1000"/>
              </a:spcBef>
              <a:spcAft>
                <a:spcPts val="0"/>
              </a:spcAft>
              <a:buSzPts val="2600"/>
              <a:buChar char="•"/>
            </a:pPr>
            <a:r>
              <a:rPr lang="sv-SE"/>
              <a:t>Plan your team selection.</a:t>
            </a:r>
            <a:endParaRPr/>
          </a:p>
          <a:p>
            <a:pPr indent="-368300" lvl="1" marL="914400" rtl="0" algn="l">
              <a:spcBef>
                <a:spcPts val="0"/>
              </a:spcBef>
              <a:spcAft>
                <a:spcPts val="0"/>
              </a:spcAft>
              <a:buSzPts val="2200"/>
              <a:buChar char="•"/>
            </a:pPr>
            <a:r>
              <a:rPr lang="sv-SE"/>
              <a:t>The earlier, the better! Due January 26, 23:59.</a:t>
            </a:r>
            <a:endParaRPr/>
          </a:p>
          <a:p>
            <a:pPr indent="-368300" lvl="1" marL="914400" rtl="0" algn="l">
              <a:spcBef>
                <a:spcPts val="0"/>
              </a:spcBef>
              <a:spcAft>
                <a:spcPts val="0"/>
              </a:spcAft>
              <a:buSzPts val="2200"/>
              <a:buChar char="•"/>
            </a:pPr>
            <a:r>
              <a:rPr lang="sv-SE"/>
              <a:t>See Assignment 0 on Canvas</a:t>
            </a:r>
            <a:endParaRPr/>
          </a:p>
          <a:p>
            <a:pPr indent="0" lvl="0" marL="0" rtl="0" algn="l">
              <a:spcBef>
                <a:spcPts val="1000"/>
              </a:spcBef>
              <a:spcAft>
                <a:spcPts val="0"/>
              </a:spcAft>
              <a:buNone/>
            </a:pPr>
            <a:r>
              <a:t/>
            </a:r>
            <a:endParaRPr/>
          </a:p>
        </p:txBody>
      </p:sp>
      <p:sp>
        <p:nvSpPr>
          <p:cNvPr id="551" name="Google Shape;551;p7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This Course</a:t>
            </a:r>
            <a:endParaRPr/>
          </a:p>
        </p:txBody>
      </p:sp>
      <p:sp>
        <p:nvSpPr>
          <p:cNvPr id="128" name="Google Shape;128;p2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What is “good” software?</a:t>
            </a:r>
            <a:endParaRPr/>
          </a:p>
          <a:p>
            <a:pPr indent="-368300" lvl="1" marL="914400" rtl="0" algn="l">
              <a:spcBef>
                <a:spcPts val="500"/>
              </a:spcBef>
              <a:spcAft>
                <a:spcPts val="0"/>
              </a:spcAft>
              <a:buSzPts val="2200"/>
              <a:buChar char="•"/>
            </a:pPr>
            <a:r>
              <a:rPr lang="sv-SE"/>
              <a:t>Determined through </a:t>
            </a:r>
            <a:r>
              <a:rPr b="1" lang="sv-SE">
                <a:solidFill>
                  <a:schemeClr val="accent3"/>
                </a:solidFill>
              </a:rPr>
              <a:t>quality attributes</a:t>
            </a:r>
            <a:r>
              <a:rPr b="1" lang="sv-SE"/>
              <a:t> </a:t>
            </a:r>
            <a:r>
              <a:rPr lang="sv-SE"/>
              <a:t>(dependability, performance, scalability, availability, ...)</a:t>
            </a:r>
            <a:endParaRPr/>
          </a:p>
          <a:p>
            <a:pPr indent="-393700" lvl="0" marL="457200" rtl="0" algn="l">
              <a:spcBef>
                <a:spcPts val="1000"/>
              </a:spcBef>
              <a:spcAft>
                <a:spcPts val="0"/>
              </a:spcAft>
              <a:buSzPts val="2600"/>
              <a:buChar char="•"/>
            </a:pPr>
            <a:r>
              <a:rPr lang="sv-SE"/>
              <a:t>How do we show it is “good”</a:t>
            </a:r>
            <a:r>
              <a:rPr lang="sv-SE"/>
              <a:t>? </a:t>
            </a:r>
            <a:endParaRPr/>
          </a:p>
          <a:p>
            <a:pPr indent="-368300" lvl="1" marL="914400" rtl="0" algn="l">
              <a:spcBef>
                <a:spcPts val="500"/>
              </a:spcBef>
              <a:spcAft>
                <a:spcPts val="0"/>
              </a:spcAft>
              <a:buClr>
                <a:schemeClr val="accent3"/>
              </a:buClr>
              <a:buSzPts val="2200"/>
              <a:buChar char="•"/>
            </a:pPr>
            <a:r>
              <a:rPr b="1" lang="sv-SE">
                <a:solidFill>
                  <a:schemeClr val="accent3"/>
                </a:solidFill>
              </a:rPr>
              <a:t>Verification and Validation</a:t>
            </a:r>
            <a:endParaRPr>
              <a:solidFill>
                <a:schemeClr val="accent3"/>
              </a:solidFill>
            </a:endParaRPr>
          </a:p>
          <a:p>
            <a:pPr indent="-393700" lvl="0" marL="457200" rtl="0" algn="l">
              <a:spcBef>
                <a:spcPts val="1000"/>
              </a:spcBef>
              <a:spcAft>
                <a:spcPts val="0"/>
              </a:spcAft>
              <a:buSzPts val="2600"/>
              <a:buChar char="•"/>
            </a:pPr>
            <a:r>
              <a:rPr lang="sv-SE"/>
              <a:t>We will explore </a:t>
            </a:r>
            <a:r>
              <a:rPr b="1" lang="sv-SE">
                <a:solidFill>
                  <a:schemeClr val="accent3"/>
                </a:solidFill>
              </a:rPr>
              <a:t>testing</a:t>
            </a:r>
            <a:r>
              <a:rPr b="1" lang="sv-SE"/>
              <a:t> </a:t>
            </a:r>
            <a:r>
              <a:rPr lang="sv-SE"/>
              <a:t>and </a:t>
            </a:r>
            <a:r>
              <a:rPr b="1" lang="sv-SE">
                <a:solidFill>
                  <a:schemeClr val="accent3"/>
                </a:solidFill>
              </a:rPr>
              <a:t>analysis</a:t>
            </a:r>
            <a:r>
              <a:rPr lang="sv-SE"/>
              <a:t> activities within the V&amp;V process.</a:t>
            </a:r>
            <a:endParaRPr/>
          </a:p>
          <a:p>
            <a:pPr indent="0" lvl="0" marL="0" rtl="0" algn="l">
              <a:spcBef>
                <a:spcPts val="1000"/>
              </a:spcBef>
              <a:spcAft>
                <a:spcPts val="0"/>
              </a:spcAft>
              <a:buNone/>
            </a:pPr>
            <a:r>
              <a:t/>
            </a:r>
            <a:endParaRPr/>
          </a:p>
        </p:txBody>
      </p:sp>
      <p:sp>
        <p:nvSpPr>
          <p:cNvPr id="129" name="Google Shape;129;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2018-08-27</a:t>
            </a:r>
            <a:endParaRPr/>
          </a:p>
        </p:txBody>
      </p:sp>
      <p:sp>
        <p:nvSpPr>
          <p:cNvPr id="135" name="Google Shape;135;p21"/>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sv-SE"/>
              <a:t>Chalmers University of Technology</a:t>
            </a:r>
            <a:endParaRPr/>
          </a:p>
        </p:txBody>
      </p:sp>
      <p:sp>
        <p:nvSpPr>
          <p:cNvPr id="136" name="Google Shape;136;p21"/>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137" name="Google Shape;137;p21"/>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Today’s Goals</a:t>
            </a:r>
            <a:endParaRPr/>
          </a:p>
        </p:txBody>
      </p:sp>
      <p:sp>
        <p:nvSpPr>
          <p:cNvPr id="138" name="Google Shape;138;p21"/>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sv-SE"/>
              <a:t>Introduce The Class</a:t>
            </a:r>
            <a:endParaRPr/>
          </a:p>
          <a:p>
            <a:pPr indent="-342900" lvl="0" marL="457200" rtl="0" algn="l">
              <a:spcBef>
                <a:spcPts val="1000"/>
              </a:spcBef>
              <a:spcAft>
                <a:spcPts val="0"/>
              </a:spcAft>
              <a:buSzPts val="1800"/>
              <a:buChar char="●"/>
            </a:pPr>
            <a:r>
              <a:rPr lang="sv-SE" sz="1800"/>
              <a:t>AKA: What the heck is going on?</a:t>
            </a:r>
            <a:endParaRPr sz="1800"/>
          </a:p>
          <a:p>
            <a:pPr indent="-342900" lvl="0" marL="457200" rtl="0" algn="l">
              <a:spcBef>
                <a:spcPts val="1000"/>
              </a:spcBef>
              <a:spcAft>
                <a:spcPts val="0"/>
              </a:spcAft>
              <a:buSzPts val="1800"/>
              <a:buChar char="●"/>
            </a:pPr>
            <a:r>
              <a:rPr lang="sv-SE" sz="1800"/>
              <a:t>Go over course PM</a:t>
            </a:r>
            <a:endParaRPr sz="1800"/>
          </a:p>
          <a:p>
            <a:pPr indent="-342900" lvl="0" marL="457200" rtl="0" algn="l">
              <a:spcBef>
                <a:spcPts val="1000"/>
              </a:spcBef>
              <a:spcAft>
                <a:spcPts val="0"/>
              </a:spcAft>
              <a:buSzPts val="1800"/>
              <a:buChar char="●"/>
            </a:pPr>
            <a:r>
              <a:rPr lang="sv-SE" sz="1800"/>
              <a:t>Clarify expectations</a:t>
            </a:r>
            <a:endParaRPr sz="1800"/>
          </a:p>
          <a:p>
            <a:pPr indent="-342900" lvl="0" marL="457200" rtl="0" algn="l">
              <a:spcBef>
                <a:spcPts val="1000"/>
              </a:spcBef>
              <a:spcAft>
                <a:spcPts val="0"/>
              </a:spcAft>
              <a:buSzPts val="1800"/>
              <a:buChar char="●"/>
            </a:pPr>
            <a:r>
              <a:rPr lang="sv-SE" sz="1800"/>
              <a:t>Assignments/grading</a:t>
            </a:r>
            <a:endParaRPr sz="1800"/>
          </a:p>
          <a:p>
            <a:pPr indent="-342900" lvl="0" marL="457200" rtl="0" algn="l">
              <a:spcBef>
                <a:spcPts val="1000"/>
              </a:spcBef>
              <a:spcAft>
                <a:spcPts val="0"/>
              </a:spcAft>
              <a:buSzPts val="1800"/>
              <a:buChar char="●"/>
            </a:pPr>
            <a:r>
              <a:rPr lang="sv-SE" sz="1800"/>
              <a:t>Answer any questions</a:t>
            </a:r>
            <a:endParaRPr sz="1800"/>
          </a:p>
          <a:p>
            <a:pPr indent="-342900" lvl="0" marL="457200" rtl="0" algn="l">
              <a:spcBef>
                <a:spcPts val="1000"/>
              </a:spcBef>
              <a:spcAft>
                <a:spcPts val="0"/>
              </a:spcAft>
              <a:buSzPts val="1800"/>
              <a:buChar char="●"/>
            </a:pPr>
            <a:r>
              <a:rPr lang="sv-SE" sz="1800"/>
              <a:t>Introduce</a:t>
            </a:r>
            <a:r>
              <a:rPr lang="sv-SE" sz="1800"/>
              <a:t> the idea of “quality”</a:t>
            </a:r>
            <a:endParaRPr sz="1800"/>
          </a:p>
          <a:p>
            <a:pPr indent="-342900" lvl="0" marL="457200" rtl="0" algn="l">
              <a:spcBef>
                <a:spcPts val="1000"/>
              </a:spcBef>
              <a:spcAft>
                <a:spcPts val="0"/>
              </a:spcAft>
              <a:buSzPts val="1800"/>
              <a:buChar char="●"/>
            </a:pPr>
            <a:r>
              <a:rPr lang="sv-SE" sz="1800"/>
              <a:t>Cover the basics of verification and validation</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Contact Details</a:t>
            </a:r>
            <a:endParaRPr/>
          </a:p>
        </p:txBody>
      </p:sp>
      <p:sp>
        <p:nvSpPr>
          <p:cNvPr id="144" name="Google Shape;144;p2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Instructor: Greg Gay (Dr., Professor, $#*%)</a:t>
            </a:r>
            <a:endParaRPr/>
          </a:p>
          <a:p>
            <a:pPr indent="-368300" lvl="1" marL="914400" rtl="0" algn="l">
              <a:spcBef>
                <a:spcPts val="500"/>
              </a:spcBef>
              <a:spcAft>
                <a:spcPts val="0"/>
              </a:spcAft>
              <a:buSzPts val="2200"/>
              <a:buChar char="•"/>
            </a:pPr>
            <a:r>
              <a:rPr lang="sv-SE"/>
              <a:t>E-mail: </a:t>
            </a:r>
            <a:r>
              <a:rPr lang="sv-SE" u="sng">
                <a:solidFill>
                  <a:schemeClr val="hlink"/>
                </a:solidFill>
                <a:hlinkClick r:id="rId3"/>
              </a:rPr>
              <a:t>ggay@chalmers.se</a:t>
            </a:r>
            <a:r>
              <a:rPr lang="sv-SE"/>
              <a:t>  </a:t>
            </a:r>
            <a:endParaRPr/>
          </a:p>
          <a:p>
            <a:pPr indent="-393700" lvl="0" marL="457200" rtl="0" algn="l">
              <a:spcBef>
                <a:spcPts val="1000"/>
              </a:spcBef>
              <a:spcAft>
                <a:spcPts val="0"/>
              </a:spcAft>
              <a:buSzPts val="2600"/>
              <a:buChar char="•"/>
            </a:pPr>
            <a:r>
              <a:rPr lang="sv-SE"/>
              <a:t>Website: </a:t>
            </a:r>
            <a:endParaRPr/>
          </a:p>
          <a:p>
            <a:pPr indent="-368300" lvl="1" marL="914400" rtl="0" algn="l">
              <a:spcBef>
                <a:spcPts val="500"/>
              </a:spcBef>
              <a:spcAft>
                <a:spcPts val="0"/>
              </a:spcAft>
              <a:buSzPts val="2200"/>
              <a:buChar char="•"/>
            </a:pPr>
            <a:r>
              <a:rPr lang="sv-SE" u="sng">
                <a:solidFill>
                  <a:schemeClr val="hlink"/>
                </a:solidFill>
                <a:hlinkClick r:id="rId4"/>
              </a:rPr>
              <a:t>https://chalmers.instructure.com/courses/33229</a:t>
            </a:r>
            <a:r>
              <a:rPr lang="sv-SE"/>
              <a:t> </a:t>
            </a:r>
            <a:endParaRPr/>
          </a:p>
          <a:p>
            <a:pPr indent="-342900" lvl="2" marL="1371600" rtl="0" algn="l">
              <a:spcBef>
                <a:spcPts val="500"/>
              </a:spcBef>
              <a:spcAft>
                <a:spcPts val="0"/>
              </a:spcAft>
              <a:buSzPts val="1800"/>
              <a:buChar char="•"/>
            </a:pPr>
            <a:r>
              <a:rPr lang="sv-SE"/>
              <a:t>Pay attention to the schedule/announcements</a:t>
            </a:r>
            <a:endParaRPr/>
          </a:p>
          <a:p>
            <a:pPr indent="-368300" lvl="1" marL="914400" rtl="0" algn="l">
              <a:spcBef>
                <a:spcPts val="500"/>
              </a:spcBef>
              <a:spcAft>
                <a:spcPts val="0"/>
              </a:spcAft>
              <a:buSzPts val="2200"/>
              <a:buChar char="•"/>
            </a:pPr>
            <a:r>
              <a:rPr lang="sv-SE" u="sng">
                <a:solidFill>
                  <a:schemeClr val="hlink"/>
                </a:solidFill>
                <a:hlinkClick r:id="rId5"/>
              </a:rPr>
              <a:t>https://greg4cr.github.io/courses/spring25dit636</a:t>
            </a:r>
            <a:endParaRPr/>
          </a:p>
          <a:p>
            <a:pPr indent="-342900" lvl="2" marL="1371600" rtl="0" algn="l">
              <a:spcBef>
                <a:spcPts val="500"/>
              </a:spcBef>
              <a:spcAft>
                <a:spcPts val="0"/>
              </a:spcAft>
              <a:buSzPts val="1800"/>
              <a:buChar char="•"/>
            </a:pPr>
            <a:r>
              <a:rPr lang="sv-SE"/>
              <a:t>Backup of Canvas page/course materials.</a:t>
            </a:r>
            <a:endParaRPr/>
          </a:p>
          <a:p>
            <a:pPr indent="-342900" lvl="2" marL="1371600" rtl="0" algn="l">
              <a:spcBef>
                <a:spcPts val="500"/>
              </a:spcBef>
              <a:spcAft>
                <a:spcPts val="0"/>
              </a:spcAft>
              <a:buSzPts val="1800"/>
              <a:buChar char="•"/>
            </a:pPr>
            <a:r>
              <a:rPr lang="sv-SE"/>
              <a:t>May be out of date, but good if Canvas isn’t working.</a:t>
            </a:r>
            <a:endParaRPr/>
          </a:p>
          <a:p>
            <a:pPr indent="0" lvl="0" marL="0" rtl="0" algn="l">
              <a:spcBef>
                <a:spcPts val="1000"/>
              </a:spcBef>
              <a:spcAft>
                <a:spcPts val="0"/>
              </a:spcAft>
              <a:buNone/>
            </a:pPr>
            <a:r>
              <a:t/>
            </a:r>
            <a:endParaRPr/>
          </a:p>
        </p:txBody>
      </p:sp>
      <p:sp>
        <p:nvSpPr>
          <p:cNvPr id="145" name="Google Shape;145;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